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68" r:id="rId1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422C16"/>
    <a:srgbClr val="0C788E"/>
    <a:srgbClr val="025198"/>
    <a:srgbClr val="000099"/>
    <a:srgbClr val="1C1C1C"/>
    <a:srgbClr val="660066"/>
    <a:srgbClr val="000058"/>
    <a:srgbClr val="2E1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5" autoAdjust="0"/>
    <p:restoredTop sz="94652" autoAdjust="0"/>
  </p:normalViewPr>
  <p:slideViewPr>
    <p:cSldViewPr>
      <p:cViewPr varScale="1">
        <p:scale>
          <a:sx n="70" d="100"/>
          <a:sy n="70" d="100"/>
        </p:scale>
        <p:origin x="3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69340-326E-42E5-B2C7-01D9F029C426}" type="slidenum">
              <a:rPr lang="es-ES" altLang="sr-Latn-RS"/>
              <a:pPr/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val="4444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29711-704C-4AD3-B43E-2628670529B3}" type="slidenum">
              <a:rPr lang="es-ES" altLang="sr-Latn-RS"/>
              <a:pPr/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val="1090481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759D3-0397-4B2A-8E48-E4C50879CD65}" type="slidenum">
              <a:rPr lang="es-ES" altLang="sr-Latn-RS"/>
              <a:pPr/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val="411169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28652-A99F-42E1-8619-E0A6D5401118}" type="slidenum">
              <a:rPr lang="es-ES" altLang="sr-Latn-RS"/>
              <a:pPr/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val="818682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BF1C1-8D2E-41F1-8F7E-1F05818249C7}" type="slidenum">
              <a:rPr lang="es-ES" altLang="sr-Latn-RS"/>
              <a:pPr/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val="407567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6813F-D240-4C90-A7C4-F171BC609507}" type="slidenum">
              <a:rPr lang="es-ES" altLang="sr-Latn-RS"/>
              <a:pPr/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val="32699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78538-1807-4DBE-B3F6-E8EE2E77EAB0}" type="slidenum">
              <a:rPr lang="es-ES" altLang="sr-Latn-RS"/>
              <a:pPr/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val="3324000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05568-AECC-4B82-A6DA-3CA771492C3A}" type="slidenum">
              <a:rPr lang="es-ES" altLang="sr-Latn-RS"/>
              <a:pPr/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val="3464450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151FD-F632-4DE9-A969-AB3DA9BFEA17}" type="slidenum">
              <a:rPr lang="es-ES" altLang="sr-Latn-RS"/>
              <a:pPr/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val="332765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A714E-DE2B-4F55-A3A6-37F8B8FA0F52}" type="slidenum">
              <a:rPr lang="es-ES" altLang="sr-Latn-RS"/>
              <a:pPr/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val="166623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DB3A8-389B-4B92-9AC2-6D7FF3F620A7}" type="slidenum">
              <a:rPr lang="es-ES" altLang="sr-Latn-RS"/>
              <a:pPr/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val="1469541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sr-Latn-R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sr-Latn-RS" smtClean="0"/>
              <a:t>Haga clic para modificar el estilo de texto del patrón</a:t>
            </a:r>
          </a:p>
          <a:p>
            <a:pPr lvl="1"/>
            <a:r>
              <a:rPr lang="es-ES" altLang="sr-Latn-RS" smtClean="0"/>
              <a:t>Segundo nivel</a:t>
            </a:r>
          </a:p>
          <a:p>
            <a:pPr lvl="2"/>
            <a:r>
              <a:rPr lang="es-ES" altLang="sr-Latn-RS" smtClean="0"/>
              <a:t>Tercer nivel</a:t>
            </a:r>
          </a:p>
          <a:p>
            <a:pPr lvl="3"/>
            <a:r>
              <a:rPr lang="es-ES" altLang="sr-Latn-RS" smtClean="0"/>
              <a:t>Cuarto nivel</a:t>
            </a:r>
          </a:p>
          <a:p>
            <a:pPr lvl="4"/>
            <a:r>
              <a:rPr lang="es-ES" altLang="sr-Latn-R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sr-Latn-R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sr-Latn-R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7421D43-2969-4092-8714-A0FB1BF65DCB}" type="slidenum">
              <a:rPr lang="es-ES" altLang="sr-Latn-RS"/>
              <a:pPr/>
              <a:t>‹#›</a:t>
            </a:fld>
            <a:endParaRPr lang="es-E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454147" y="620961"/>
            <a:ext cx="7862269" cy="1728539"/>
          </a:xfrm>
          <a:noFill/>
          <a:ln/>
        </p:spPr>
        <p:txBody>
          <a:bodyPr anchor="ctr"/>
          <a:lstStyle/>
          <a:p>
            <a:pPr algn="l"/>
            <a:r>
              <a:rPr lang="hr-HR" altLang="sr-Latn-RS" sz="4800" b="1" dirty="0" smtClean="0">
                <a:solidFill>
                  <a:schemeClr val="tx1"/>
                </a:solidFill>
              </a:rPr>
              <a:t>Reciklirajmo u brojevima!</a:t>
            </a:r>
            <a:endParaRPr lang="es-ES" altLang="sr-Latn-RS" sz="4800" b="1" dirty="0">
              <a:solidFill>
                <a:schemeClr val="tx1"/>
              </a:solidFill>
            </a:endParaRPr>
          </a:p>
        </p:txBody>
      </p:sp>
      <p:sp>
        <p:nvSpPr>
          <p:cNvPr id="2170" name="Rectangle 122"/>
          <p:cNvSpPr>
            <a:spLocks noChangeArrowheads="1"/>
          </p:cNvSpPr>
          <p:nvPr/>
        </p:nvSpPr>
        <p:spPr bwMode="auto">
          <a:xfrm>
            <a:off x="470922" y="5517232"/>
            <a:ext cx="4317102" cy="791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hr-HR" altLang="sr-Latn-RS" sz="2400" b="1" dirty="0" smtClean="0">
                <a:solidFill>
                  <a:schemeClr val="tx1"/>
                </a:solidFill>
              </a:rPr>
              <a:t>Projektna grupa matematika</a:t>
            </a:r>
            <a:endParaRPr lang="es-ES" altLang="sr-Latn-R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Obujam 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sr-Latn-RS" sz="2800" dirty="0" smtClean="0"/>
              <a:t>Boca:</a:t>
            </a:r>
          </a:p>
          <a:p>
            <a:pPr>
              <a:buFontTx/>
              <a:buNone/>
            </a:pPr>
            <a:r>
              <a:rPr lang="hr-HR" altLang="sr-Latn-RS" sz="2800" dirty="0"/>
              <a:t>r</a:t>
            </a:r>
            <a:r>
              <a:rPr lang="hr-HR" altLang="sr-Latn-RS" sz="2800" dirty="0" smtClean="0"/>
              <a:t> </a:t>
            </a:r>
            <a:r>
              <a:rPr lang="en-US" altLang="sr-Latn-RS" sz="2800" dirty="0" smtClean="0"/>
              <a:t>= 3cm</a:t>
            </a:r>
          </a:p>
          <a:p>
            <a:pPr>
              <a:buFontTx/>
              <a:buNone/>
            </a:pPr>
            <a:r>
              <a:rPr lang="hr-HR" altLang="sr-Latn-RS" sz="2800" dirty="0" smtClean="0"/>
              <a:t>h </a:t>
            </a:r>
            <a:r>
              <a:rPr lang="en-US" altLang="sr-Latn-RS" sz="2800" dirty="0" smtClean="0"/>
              <a:t>= 18cm</a:t>
            </a:r>
          </a:p>
          <a:p>
            <a:pPr>
              <a:buFontTx/>
              <a:buNone/>
            </a:pPr>
            <a:r>
              <a:rPr lang="en-US" altLang="sr-Latn-RS" sz="2800" dirty="0" smtClean="0"/>
              <a:t>V</a:t>
            </a:r>
            <a:r>
              <a:rPr lang="hr-HR" altLang="sr-Latn-RS" sz="2800" dirty="0" smtClean="0"/>
              <a:t> </a:t>
            </a:r>
            <a:r>
              <a:rPr lang="en-US" altLang="sr-Latn-RS" sz="2800" dirty="0" smtClean="0"/>
              <a:t>= ?</a:t>
            </a:r>
          </a:p>
          <a:p>
            <a:pPr>
              <a:buFontTx/>
              <a:buNone/>
            </a:pPr>
            <a:r>
              <a:rPr lang="en-US" altLang="sr-Latn-RS" sz="2800" dirty="0" smtClean="0"/>
              <a:t>V</a:t>
            </a:r>
            <a:r>
              <a:rPr lang="hr-HR" altLang="sr-Latn-RS" sz="2800" dirty="0" smtClean="0"/>
              <a:t> </a:t>
            </a:r>
            <a:r>
              <a:rPr lang="en-US" altLang="sr-Latn-RS" sz="2800" dirty="0" smtClean="0"/>
              <a:t>= B </a:t>
            </a:r>
            <a:r>
              <a:rPr lang="hr-HR" altLang="sr-Latn-RS" sz="2800" dirty="0" smtClean="0"/>
              <a:t>*</a:t>
            </a:r>
            <a:r>
              <a:rPr lang="en-US" altLang="sr-Latn-RS" sz="2800" dirty="0" smtClean="0"/>
              <a:t> h</a:t>
            </a:r>
          </a:p>
          <a:p>
            <a:pPr>
              <a:buFontTx/>
              <a:buNone/>
            </a:pPr>
            <a:r>
              <a:rPr lang="en-US" altLang="sr-Latn-RS" sz="2800" dirty="0" smtClean="0"/>
              <a:t>V</a:t>
            </a:r>
            <a:r>
              <a:rPr lang="hr-HR" altLang="sr-Latn-RS" sz="2800" dirty="0" smtClean="0"/>
              <a:t> </a:t>
            </a:r>
            <a:r>
              <a:rPr lang="en-US" altLang="sr-Latn-RS" sz="2800" dirty="0" smtClean="0"/>
              <a:t>= r²</a:t>
            </a:r>
            <a:r>
              <a:rPr lang="hr-HR" sz="2800" dirty="0" smtClean="0">
                <a:sym typeface="Symbol" panose="05050102010706020507" pitchFamily="18" charset="2"/>
              </a:rPr>
              <a:t> ∏ </a:t>
            </a:r>
            <a:r>
              <a:rPr lang="en-US" altLang="sr-Latn-RS" sz="2800" dirty="0" smtClean="0"/>
              <a:t> </a:t>
            </a:r>
            <a:r>
              <a:rPr lang="hr-HR" altLang="sr-Latn-RS" sz="2800" dirty="0" smtClean="0"/>
              <a:t>*</a:t>
            </a:r>
            <a:r>
              <a:rPr lang="en-US" altLang="sr-Latn-RS" sz="2800" dirty="0" smtClean="0"/>
              <a:t> h</a:t>
            </a:r>
          </a:p>
          <a:p>
            <a:pPr>
              <a:buFontTx/>
              <a:buNone/>
            </a:pPr>
            <a:r>
              <a:rPr lang="en-US" altLang="sr-Latn-RS" sz="2800" dirty="0" smtClean="0"/>
              <a:t>V</a:t>
            </a:r>
            <a:r>
              <a:rPr lang="hr-HR" altLang="sr-Latn-RS" sz="2800" dirty="0" smtClean="0"/>
              <a:t> </a:t>
            </a:r>
            <a:r>
              <a:rPr lang="en-US" altLang="sr-Latn-RS" sz="2800" dirty="0" smtClean="0"/>
              <a:t>= 3²</a:t>
            </a:r>
            <a:r>
              <a:rPr lang="hr-HR" sz="2800" dirty="0" smtClean="0">
                <a:sym typeface="Symbol" panose="05050102010706020507" pitchFamily="18" charset="2"/>
              </a:rPr>
              <a:t> ∏</a:t>
            </a:r>
            <a:r>
              <a:rPr lang="en-US" altLang="sr-Latn-RS" sz="2800" dirty="0" smtClean="0"/>
              <a:t> </a:t>
            </a:r>
            <a:r>
              <a:rPr lang="hr-HR" altLang="sr-Latn-RS" sz="2800" dirty="0" smtClean="0"/>
              <a:t>*</a:t>
            </a:r>
            <a:r>
              <a:rPr lang="en-US" altLang="sr-Latn-RS" sz="2800" dirty="0" smtClean="0"/>
              <a:t> 18</a:t>
            </a:r>
          </a:p>
          <a:p>
            <a:pPr>
              <a:buFontTx/>
              <a:buNone/>
            </a:pPr>
            <a:r>
              <a:rPr lang="en-US" altLang="sr-Latn-RS" sz="2800" dirty="0" smtClean="0"/>
              <a:t>V</a:t>
            </a:r>
            <a:r>
              <a:rPr lang="hr-HR" altLang="sr-Latn-RS" sz="2800" dirty="0" smtClean="0"/>
              <a:t> </a:t>
            </a:r>
            <a:r>
              <a:rPr lang="en-US" altLang="sr-Latn-RS" sz="2800" dirty="0" smtClean="0"/>
              <a:t>= 9</a:t>
            </a:r>
            <a:r>
              <a:rPr lang="hr-HR" sz="2800" dirty="0" smtClean="0">
                <a:sym typeface="Symbol" panose="05050102010706020507" pitchFamily="18" charset="2"/>
              </a:rPr>
              <a:t> ∏ </a:t>
            </a:r>
            <a:r>
              <a:rPr lang="hr-HR" altLang="sr-Latn-RS" sz="2800" dirty="0" smtClean="0"/>
              <a:t>*</a:t>
            </a:r>
            <a:r>
              <a:rPr lang="en-US" altLang="sr-Latn-RS" sz="2800" dirty="0" smtClean="0"/>
              <a:t> 18</a:t>
            </a:r>
          </a:p>
          <a:p>
            <a:pPr>
              <a:buFontTx/>
              <a:buNone/>
            </a:pPr>
            <a:r>
              <a:rPr lang="en-US" altLang="sr-Latn-RS" sz="2800" dirty="0" smtClean="0"/>
              <a:t>V</a:t>
            </a:r>
            <a:r>
              <a:rPr lang="hr-HR" altLang="sr-Latn-RS" sz="2800" dirty="0" smtClean="0"/>
              <a:t> </a:t>
            </a:r>
            <a:r>
              <a:rPr lang="en-US" altLang="sr-Latn-RS" sz="2800" dirty="0" smtClean="0"/>
              <a:t>= 162</a:t>
            </a:r>
            <a:r>
              <a:rPr lang="hr-HR" sz="2800" dirty="0" smtClean="0">
                <a:sym typeface="Symbol" panose="05050102010706020507" pitchFamily="18" charset="2"/>
              </a:rPr>
              <a:t> ∏</a:t>
            </a:r>
            <a:r>
              <a:rPr lang="en-US" altLang="sr-Latn-RS" sz="2800" dirty="0" smtClean="0"/>
              <a:t> cmᶾ</a:t>
            </a:r>
          </a:p>
          <a:p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sr-Latn-RS" sz="2800" dirty="0" smtClean="0"/>
              <a:t>Čep:</a:t>
            </a:r>
          </a:p>
          <a:p>
            <a:pPr>
              <a:buFontTx/>
              <a:buNone/>
            </a:pPr>
            <a:r>
              <a:rPr lang="hr-HR" altLang="sr-Latn-RS" sz="2800" dirty="0"/>
              <a:t>r</a:t>
            </a:r>
            <a:r>
              <a:rPr lang="hr-HR" altLang="sr-Latn-RS" sz="2800" dirty="0" smtClean="0"/>
              <a:t> </a:t>
            </a:r>
            <a:r>
              <a:rPr lang="en-US" altLang="sr-Latn-RS" sz="2800" dirty="0" smtClean="0"/>
              <a:t>= 1.7cm</a:t>
            </a:r>
          </a:p>
          <a:p>
            <a:pPr>
              <a:buFontTx/>
              <a:buNone/>
            </a:pPr>
            <a:r>
              <a:rPr lang="hr-HR" altLang="sr-Latn-RS" sz="2800" dirty="0"/>
              <a:t>h</a:t>
            </a:r>
            <a:r>
              <a:rPr lang="hr-HR" altLang="sr-Latn-RS" sz="2800" dirty="0" smtClean="0"/>
              <a:t> </a:t>
            </a:r>
            <a:r>
              <a:rPr lang="en-US" altLang="sr-Latn-RS" sz="2800" dirty="0" smtClean="0"/>
              <a:t>= 4.5cm</a:t>
            </a:r>
          </a:p>
          <a:p>
            <a:pPr>
              <a:buFontTx/>
              <a:buNone/>
            </a:pPr>
            <a:r>
              <a:rPr lang="en-US" altLang="sr-Latn-RS" sz="2800" dirty="0" smtClean="0"/>
              <a:t>V</a:t>
            </a:r>
            <a:r>
              <a:rPr lang="hr-HR" altLang="sr-Latn-RS" sz="2800" dirty="0" smtClean="0"/>
              <a:t> </a:t>
            </a:r>
            <a:r>
              <a:rPr lang="en-US" altLang="sr-Latn-RS" sz="2800" dirty="0" smtClean="0"/>
              <a:t>= ?</a:t>
            </a:r>
          </a:p>
          <a:p>
            <a:pPr>
              <a:buFontTx/>
              <a:buNone/>
            </a:pPr>
            <a:r>
              <a:rPr lang="en-US" altLang="sr-Latn-RS" sz="2800" dirty="0" smtClean="0"/>
              <a:t>V</a:t>
            </a:r>
            <a:r>
              <a:rPr lang="hr-HR" altLang="sr-Latn-RS" sz="2800" dirty="0" smtClean="0"/>
              <a:t> </a:t>
            </a:r>
            <a:r>
              <a:rPr lang="en-US" altLang="sr-Latn-RS" sz="2800" dirty="0" smtClean="0"/>
              <a:t>= B </a:t>
            </a:r>
            <a:r>
              <a:rPr lang="hr-HR" altLang="sr-Latn-RS" sz="2800" dirty="0" smtClean="0"/>
              <a:t>*</a:t>
            </a:r>
            <a:r>
              <a:rPr lang="en-US" altLang="sr-Latn-RS" sz="2800" dirty="0" smtClean="0"/>
              <a:t> h</a:t>
            </a:r>
          </a:p>
          <a:p>
            <a:pPr>
              <a:buFontTx/>
              <a:buNone/>
            </a:pPr>
            <a:r>
              <a:rPr lang="en-US" altLang="sr-Latn-RS" sz="2800" dirty="0" smtClean="0"/>
              <a:t>V</a:t>
            </a:r>
            <a:r>
              <a:rPr lang="hr-HR" altLang="sr-Latn-RS" sz="2800" dirty="0" smtClean="0"/>
              <a:t> </a:t>
            </a:r>
            <a:r>
              <a:rPr lang="en-US" altLang="sr-Latn-RS" sz="2800" dirty="0" smtClean="0"/>
              <a:t>= r²</a:t>
            </a:r>
            <a:r>
              <a:rPr lang="hr-HR" sz="2800" dirty="0" smtClean="0">
                <a:sym typeface="Symbol" panose="05050102010706020507" pitchFamily="18" charset="2"/>
              </a:rPr>
              <a:t> ∏</a:t>
            </a:r>
            <a:r>
              <a:rPr lang="en-US" altLang="sr-Latn-RS" sz="2800" dirty="0" smtClean="0"/>
              <a:t> </a:t>
            </a:r>
            <a:r>
              <a:rPr lang="hr-HR" altLang="sr-Latn-RS" sz="2800" dirty="0" smtClean="0"/>
              <a:t>*</a:t>
            </a:r>
            <a:r>
              <a:rPr lang="en-US" altLang="sr-Latn-RS" sz="2800" dirty="0" smtClean="0"/>
              <a:t> h</a:t>
            </a:r>
          </a:p>
          <a:p>
            <a:pPr>
              <a:buFontTx/>
              <a:buNone/>
            </a:pPr>
            <a:r>
              <a:rPr lang="en-US" altLang="sr-Latn-RS" sz="2800" dirty="0" smtClean="0"/>
              <a:t>V</a:t>
            </a:r>
            <a:r>
              <a:rPr lang="hr-HR" altLang="sr-Latn-RS" sz="2800" dirty="0" smtClean="0"/>
              <a:t> </a:t>
            </a:r>
            <a:r>
              <a:rPr lang="en-US" altLang="sr-Latn-RS" sz="2800" dirty="0" smtClean="0"/>
              <a:t>= 1.7²</a:t>
            </a:r>
            <a:r>
              <a:rPr lang="hr-HR" sz="2800" dirty="0" smtClean="0">
                <a:sym typeface="Symbol" panose="05050102010706020507" pitchFamily="18" charset="2"/>
              </a:rPr>
              <a:t> ∏</a:t>
            </a:r>
            <a:r>
              <a:rPr lang="en-US" altLang="sr-Latn-RS" sz="2800" dirty="0" smtClean="0"/>
              <a:t> </a:t>
            </a:r>
            <a:r>
              <a:rPr lang="hr-HR" altLang="sr-Latn-RS" sz="2800" dirty="0" smtClean="0"/>
              <a:t>*</a:t>
            </a:r>
            <a:r>
              <a:rPr lang="en-US" altLang="sr-Latn-RS" sz="2800" dirty="0" smtClean="0"/>
              <a:t> 4.5</a:t>
            </a:r>
          </a:p>
          <a:p>
            <a:pPr>
              <a:buFontTx/>
              <a:buNone/>
            </a:pPr>
            <a:r>
              <a:rPr lang="en-US" altLang="sr-Latn-RS" sz="2800" dirty="0" smtClean="0"/>
              <a:t>V</a:t>
            </a:r>
            <a:r>
              <a:rPr lang="hr-HR" altLang="sr-Latn-RS" sz="2800" dirty="0" smtClean="0"/>
              <a:t> </a:t>
            </a:r>
            <a:r>
              <a:rPr lang="en-US" altLang="sr-Latn-RS" sz="2800" dirty="0" smtClean="0"/>
              <a:t>= 2.89</a:t>
            </a:r>
            <a:r>
              <a:rPr lang="hr-HR" sz="2800" dirty="0" smtClean="0">
                <a:sym typeface="Symbol" panose="05050102010706020507" pitchFamily="18" charset="2"/>
              </a:rPr>
              <a:t> ∏</a:t>
            </a:r>
            <a:r>
              <a:rPr lang="en-US" altLang="sr-Latn-RS" sz="2800" dirty="0" smtClean="0"/>
              <a:t> </a:t>
            </a:r>
            <a:r>
              <a:rPr lang="hr-HR" altLang="sr-Latn-RS" sz="2800" dirty="0" smtClean="0"/>
              <a:t>*</a:t>
            </a:r>
            <a:r>
              <a:rPr lang="en-US" altLang="sr-Latn-RS" sz="2800" dirty="0" smtClean="0"/>
              <a:t> 4.5</a:t>
            </a:r>
          </a:p>
          <a:p>
            <a:pPr>
              <a:buFontTx/>
              <a:buNone/>
            </a:pPr>
            <a:r>
              <a:rPr lang="en-US" altLang="sr-Latn-RS" sz="2800" dirty="0" smtClean="0"/>
              <a:t>V</a:t>
            </a:r>
            <a:r>
              <a:rPr lang="hr-HR" altLang="sr-Latn-RS" sz="2800" dirty="0" smtClean="0"/>
              <a:t> </a:t>
            </a:r>
            <a:r>
              <a:rPr lang="en-US" altLang="sr-Latn-RS" sz="2800" dirty="0" smtClean="0"/>
              <a:t>= 13.005</a:t>
            </a:r>
            <a:r>
              <a:rPr lang="hr-HR" sz="2800" dirty="0" smtClean="0">
                <a:sym typeface="Symbol" panose="05050102010706020507" pitchFamily="18" charset="2"/>
              </a:rPr>
              <a:t> ∏ </a:t>
            </a:r>
            <a:r>
              <a:rPr lang="en-US" altLang="sr-Latn-RS" sz="2800" dirty="0" smtClean="0"/>
              <a:t>cmᶾ</a:t>
            </a:r>
          </a:p>
          <a:p>
            <a:endParaRPr lang="hr-HR" dirty="0"/>
          </a:p>
        </p:txBody>
      </p:sp>
      <p:cxnSp>
        <p:nvCxnSpPr>
          <p:cNvPr id="7" name="Ravni poveznik 6"/>
          <p:cNvCxnSpPr/>
          <p:nvPr/>
        </p:nvCxnSpPr>
        <p:spPr>
          <a:xfrm>
            <a:off x="251520" y="3068960"/>
            <a:ext cx="20882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Ravni poveznik 8"/>
          <p:cNvCxnSpPr/>
          <p:nvPr/>
        </p:nvCxnSpPr>
        <p:spPr>
          <a:xfrm>
            <a:off x="4648200" y="3068960"/>
            <a:ext cx="19400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87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Pogledajmo i ostale radove…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0" y="1417638"/>
            <a:ext cx="4426870" cy="26642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44824"/>
            <a:ext cx="4932040" cy="277427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56992"/>
            <a:ext cx="4860032" cy="273376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423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1944"/>
            <a:ext cx="4743158" cy="266802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570140"/>
            <a:ext cx="4932040" cy="277427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03" y="3356992"/>
            <a:ext cx="4716016" cy="265275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50" y="1068020"/>
            <a:ext cx="7596336" cy="427293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34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zervirano mjesto sadržaj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7614108" cy="428293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kstniOkvir 2"/>
          <p:cNvSpPr txBox="1"/>
          <p:nvPr/>
        </p:nvSpPr>
        <p:spPr>
          <a:xfrm>
            <a:off x="3014458" y="5093549"/>
            <a:ext cx="29523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 smtClean="0"/>
              <a:t>KRAJ!</a:t>
            </a:r>
            <a:endParaRPr lang="hr-HR" sz="6600" dirty="0"/>
          </a:p>
        </p:txBody>
      </p:sp>
    </p:spTree>
    <p:extLst>
      <p:ext uri="{BB962C8B-B14F-4D97-AF65-F5344CB8AC3E}">
        <p14:creationId xmlns:p14="http://schemas.microsoft.com/office/powerpoint/2010/main" val="314007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sr-Latn-RS" altLang="sr-Latn-RS" dirty="0" smtClean="0">
                <a:solidFill>
                  <a:schemeClr val="tx1"/>
                </a:solidFill>
              </a:rPr>
              <a:t>Igračka broj 1 – </a:t>
            </a:r>
            <a:r>
              <a:rPr lang="sr-Latn-RS" altLang="sr-Latn-RS" dirty="0" err="1" smtClean="0">
                <a:solidFill>
                  <a:schemeClr val="tx1"/>
                </a:solidFill>
              </a:rPr>
              <a:t>autić</a:t>
            </a:r>
            <a:r>
              <a:rPr lang="sr-Latn-RS" altLang="sr-Latn-RS" dirty="0" smtClean="0">
                <a:solidFill>
                  <a:schemeClr val="tx1"/>
                </a:solidFill>
              </a:rPr>
              <a:t> i staza</a:t>
            </a:r>
            <a:endParaRPr lang="sr-Latn-RS" altLang="sr-Latn-RS" dirty="0">
              <a:solidFill>
                <a:schemeClr val="tx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788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sr-Latn-RS" altLang="sr-Latn-RS" dirty="0"/>
          </a:p>
        </p:txBody>
      </p:sp>
      <p:pic>
        <p:nvPicPr>
          <p:cNvPr id="6" name="Slika 5" descr="IMG-20160414-WA0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596" y="2745200"/>
            <a:ext cx="3815061" cy="214597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Slika 8" descr="IMG-20160414-WA0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725086"/>
            <a:ext cx="2000264" cy="312739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Oplošje i obujam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sz="2400" dirty="0" smtClean="0"/>
              <a:t>P</a:t>
            </a:r>
            <a:r>
              <a:rPr lang="hr-HR" sz="1600" dirty="0" smtClean="0"/>
              <a:t>kotača </a:t>
            </a:r>
            <a:r>
              <a:rPr lang="hr-HR" sz="2400" dirty="0" smtClean="0"/>
              <a:t>= 3.0625</a:t>
            </a:r>
            <a:r>
              <a:rPr lang="hr-HR" sz="1600" dirty="0" smtClean="0">
                <a:sym typeface="Symbol" panose="05050102010706020507" pitchFamily="18" charset="2"/>
              </a:rPr>
              <a:t> </a:t>
            </a:r>
            <a:r>
              <a:rPr lang="hr-HR" sz="2400" dirty="0" smtClean="0">
                <a:sym typeface="Symbol" panose="05050102010706020507" pitchFamily="18" charset="2"/>
              </a:rPr>
              <a:t>∏</a:t>
            </a:r>
            <a:r>
              <a:rPr lang="hr-HR" sz="1600" dirty="0" smtClean="0">
                <a:sym typeface="Symbol" panose="05050102010706020507" pitchFamily="18" charset="2"/>
              </a:rPr>
              <a:t> </a:t>
            </a:r>
            <a:r>
              <a:rPr lang="hr-HR" sz="1600" dirty="0" smtClean="0"/>
              <a:t> </a:t>
            </a:r>
            <a:r>
              <a:rPr lang="hr-HR" sz="2400" dirty="0" smtClean="0"/>
              <a:t>*4=12.25 </a:t>
            </a:r>
            <a:r>
              <a:rPr lang="hr-HR" sz="2400" dirty="0" smtClean="0">
                <a:sym typeface="Symbol" panose="05050102010706020507" pitchFamily="18" charset="2"/>
              </a:rPr>
              <a:t>∏</a:t>
            </a:r>
            <a:r>
              <a:rPr lang="hr-HR" sz="2400" dirty="0" smtClean="0"/>
              <a:t> cm²</a:t>
            </a:r>
          </a:p>
          <a:p>
            <a:pPr>
              <a:buNone/>
            </a:pPr>
            <a:r>
              <a:rPr lang="hr-HR" sz="2400" u="sng" dirty="0" smtClean="0"/>
              <a:t>O</a:t>
            </a:r>
            <a:r>
              <a:rPr lang="hr-HR" sz="1600" u="sng" dirty="0" smtClean="0"/>
              <a:t>trupa </a:t>
            </a:r>
            <a:r>
              <a:rPr lang="hr-HR" sz="2400" u="sng" dirty="0" smtClean="0"/>
              <a:t>= 106.5</a:t>
            </a:r>
            <a:r>
              <a:rPr lang="hr-HR" sz="2400" u="sng" dirty="0" smtClean="0">
                <a:sym typeface="Symbol" panose="05050102010706020507" pitchFamily="18" charset="2"/>
              </a:rPr>
              <a:t>∏</a:t>
            </a:r>
            <a:r>
              <a:rPr lang="hr-HR" u="sng" dirty="0" smtClean="0"/>
              <a:t> </a:t>
            </a:r>
            <a:r>
              <a:rPr lang="hr-HR" sz="2400" u="sng" dirty="0" smtClean="0"/>
              <a:t>cm²</a:t>
            </a:r>
          </a:p>
          <a:p>
            <a:pPr>
              <a:buNone/>
            </a:pPr>
            <a:r>
              <a:rPr lang="hr-HR" sz="2400" dirty="0" smtClean="0"/>
              <a:t>O</a:t>
            </a:r>
            <a:r>
              <a:rPr lang="hr-HR" sz="1600" dirty="0" smtClean="0"/>
              <a:t>autića </a:t>
            </a:r>
            <a:r>
              <a:rPr lang="hr-HR" sz="2400" dirty="0" smtClean="0"/>
              <a:t>= P</a:t>
            </a:r>
            <a:r>
              <a:rPr lang="hr-HR" sz="1600" dirty="0" smtClean="0"/>
              <a:t>kotača </a:t>
            </a:r>
            <a:r>
              <a:rPr lang="hr-HR" sz="2400" dirty="0" smtClean="0"/>
              <a:t>+ O</a:t>
            </a:r>
            <a:r>
              <a:rPr lang="hr-HR" sz="1600" dirty="0" smtClean="0"/>
              <a:t>trupa</a:t>
            </a:r>
          </a:p>
          <a:p>
            <a:pPr>
              <a:buNone/>
            </a:pPr>
            <a:r>
              <a:rPr lang="hr-HR" sz="2400" dirty="0" smtClean="0"/>
              <a:t>O</a:t>
            </a:r>
            <a:r>
              <a:rPr lang="hr-HR" sz="1600" dirty="0" smtClean="0"/>
              <a:t>autića </a:t>
            </a:r>
            <a:r>
              <a:rPr lang="hr-HR" sz="2400" dirty="0" smtClean="0"/>
              <a:t>= 12.25</a:t>
            </a:r>
            <a:r>
              <a:rPr lang="hr-HR" sz="2400" dirty="0" smtClean="0">
                <a:sym typeface="Symbol" panose="05050102010706020507" pitchFamily="18" charset="2"/>
              </a:rPr>
              <a:t> ∏</a:t>
            </a:r>
            <a:r>
              <a:rPr lang="hr-HR" sz="2400" dirty="0" smtClean="0"/>
              <a:t>  + 106.5 </a:t>
            </a:r>
            <a:r>
              <a:rPr lang="hr-HR" sz="2400" dirty="0" smtClean="0">
                <a:sym typeface="Symbol" panose="05050102010706020507" pitchFamily="18" charset="2"/>
              </a:rPr>
              <a:t>∏</a:t>
            </a:r>
            <a:endParaRPr lang="hr-HR" sz="2400" dirty="0" smtClean="0"/>
          </a:p>
          <a:p>
            <a:pPr>
              <a:buNone/>
            </a:pPr>
            <a:r>
              <a:rPr lang="hr-HR" sz="2400" dirty="0" smtClean="0"/>
              <a:t>O</a:t>
            </a:r>
            <a:r>
              <a:rPr lang="hr-HR" sz="1600" dirty="0" smtClean="0"/>
              <a:t>autića </a:t>
            </a:r>
            <a:r>
              <a:rPr lang="hr-HR" sz="2400" dirty="0" smtClean="0"/>
              <a:t>= 118.75</a:t>
            </a:r>
            <a:r>
              <a:rPr lang="hr-HR" dirty="0" smtClean="0"/>
              <a:t> </a:t>
            </a:r>
            <a:r>
              <a:rPr lang="hr-HR" sz="2400" dirty="0" smtClean="0">
                <a:sym typeface="Symbol" panose="05050102010706020507" pitchFamily="18" charset="2"/>
              </a:rPr>
              <a:t>∏</a:t>
            </a:r>
            <a:r>
              <a:rPr lang="hr-HR" dirty="0" smtClean="0">
                <a:sym typeface="Symbol" panose="05050102010706020507" pitchFamily="18" charset="2"/>
              </a:rPr>
              <a:t> </a:t>
            </a:r>
            <a:r>
              <a:rPr lang="hr-HR" sz="2400" dirty="0" smtClean="0"/>
              <a:t>cm²</a:t>
            </a:r>
          </a:p>
          <a:p>
            <a:pPr>
              <a:buNone/>
            </a:pPr>
            <a:endParaRPr lang="hr-HR" sz="2400" dirty="0"/>
          </a:p>
          <a:p>
            <a:pPr>
              <a:buNone/>
            </a:pPr>
            <a:r>
              <a:rPr lang="hr-HR" sz="2400" dirty="0" smtClean="0"/>
              <a:t>V = B*h</a:t>
            </a:r>
          </a:p>
          <a:p>
            <a:pPr>
              <a:buNone/>
            </a:pPr>
            <a:r>
              <a:rPr lang="hr-HR" sz="2400" dirty="0" smtClean="0"/>
              <a:t>V = r² </a:t>
            </a:r>
            <a:r>
              <a:rPr lang="hr-HR" sz="2400" dirty="0" smtClean="0">
                <a:sym typeface="Symbol" panose="05050102010706020507" pitchFamily="18" charset="2"/>
              </a:rPr>
              <a:t>∏ </a:t>
            </a:r>
            <a:r>
              <a:rPr lang="hr-HR" sz="2400" dirty="0" smtClean="0"/>
              <a:t>*h</a:t>
            </a:r>
          </a:p>
          <a:p>
            <a:pPr>
              <a:buNone/>
            </a:pPr>
            <a:r>
              <a:rPr lang="hr-HR" sz="2400" dirty="0" smtClean="0"/>
              <a:t>V = 6.25 </a:t>
            </a:r>
            <a:r>
              <a:rPr lang="hr-HR" sz="2400" dirty="0" smtClean="0">
                <a:sym typeface="Symbol" panose="05050102010706020507" pitchFamily="18" charset="2"/>
              </a:rPr>
              <a:t>∏ </a:t>
            </a:r>
            <a:r>
              <a:rPr lang="hr-HR" sz="2400" dirty="0" smtClean="0"/>
              <a:t>*9.4</a:t>
            </a:r>
          </a:p>
          <a:p>
            <a:pPr>
              <a:buNone/>
            </a:pPr>
            <a:r>
              <a:rPr lang="hr-HR" sz="2400" dirty="0" smtClean="0"/>
              <a:t>V = 58.75</a:t>
            </a:r>
            <a:r>
              <a:rPr lang="hr-HR" sz="2400" dirty="0" smtClean="0">
                <a:sym typeface="Symbol" panose="05050102010706020507" pitchFamily="18" charset="2"/>
              </a:rPr>
              <a:t> ∏</a:t>
            </a:r>
            <a:r>
              <a:rPr lang="hr-HR" sz="2400" dirty="0" smtClean="0"/>
              <a:t> cm³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3863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Igračka broj 2 – snjegović   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" t="265" r="23363"/>
          <a:stretch/>
        </p:blipFill>
        <p:spPr>
          <a:xfrm rot="5400000">
            <a:off x="2267743" y="2044373"/>
            <a:ext cx="4608512" cy="377736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932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Oplošje i obujam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O</a:t>
            </a:r>
            <a:r>
              <a:rPr lang="hr-HR" sz="1000" dirty="0" smtClean="0"/>
              <a:t>UK</a:t>
            </a:r>
            <a:r>
              <a:rPr lang="hr-HR" dirty="0" smtClean="0"/>
              <a:t> = O</a:t>
            </a:r>
            <a:r>
              <a:rPr lang="hr-HR" sz="1000" dirty="0" smtClean="0"/>
              <a:t>GT</a:t>
            </a:r>
            <a:r>
              <a:rPr lang="hr-HR" dirty="0" smtClean="0"/>
              <a:t> + O</a:t>
            </a:r>
            <a:r>
              <a:rPr lang="hr-HR" sz="1000" dirty="0" smtClean="0"/>
              <a:t>DT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O</a:t>
            </a:r>
            <a:r>
              <a:rPr lang="hr-HR" sz="1000" dirty="0" smtClean="0"/>
              <a:t>UK</a:t>
            </a:r>
            <a:r>
              <a:rPr lang="hr-HR" dirty="0" smtClean="0"/>
              <a:t> = 100</a:t>
            </a:r>
            <a:r>
              <a:rPr lang="hr-HR" dirty="0" smtClean="0">
                <a:sym typeface="Symbol" panose="05050102010706020507" pitchFamily="18" charset="2"/>
              </a:rPr>
              <a:t> ∏ cm</a:t>
            </a:r>
            <a:r>
              <a:rPr lang="hr-HR" dirty="0" smtClean="0"/>
              <a:t>² + 6</a:t>
            </a:r>
            <a:r>
              <a:rPr lang="hr-HR" dirty="0" smtClean="0">
                <a:sym typeface="Symbol" panose="05050102010706020507" pitchFamily="18" charset="2"/>
              </a:rPr>
              <a:t>4 ∏ cm</a:t>
            </a:r>
            <a:r>
              <a:rPr lang="hr-HR" dirty="0" smtClean="0"/>
              <a:t>²</a:t>
            </a:r>
          </a:p>
          <a:p>
            <a:pPr marL="0" indent="0">
              <a:buNone/>
            </a:pPr>
            <a:r>
              <a:rPr lang="hr-HR" dirty="0" smtClean="0"/>
              <a:t>O</a:t>
            </a:r>
            <a:r>
              <a:rPr lang="hr-HR" sz="1000" dirty="0" smtClean="0"/>
              <a:t>UK</a:t>
            </a:r>
            <a:r>
              <a:rPr lang="hr-HR" dirty="0" smtClean="0"/>
              <a:t> = 164</a:t>
            </a:r>
            <a:r>
              <a:rPr lang="hr-HR" dirty="0" smtClean="0">
                <a:sym typeface="Symbol" panose="05050102010706020507" pitchFamily="18" charset="2"/>
              </a:rPr>
              <a:t> ∏ cm</a:t>
            </a:r>
            <a:r>
              <a:rPr lang="hr-HR" dirty="0" smtClean="0"/>
              <a:t>²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V</a:t>
            </a:r>
            <a:r>
              <a:rPr lang="hr-HR" sz="1000" dirty="0" smtClean="0"/>
              <a:t>UK</a:t>
            </a:r>
            <a:r>
              <a:rPr lang="hr-HR" dirty="0" smtClean="0"/>
              <a:t> = V</a:t>
            </a:r>
            <a:r>
              <a:rPr lang="hr-HR" sz="1000" dirty="0" smtClean="0"/>
              <a:t>GT</a:t>
            </a:r>
            <a:r>
              <a:rPr lang="hr-HR" dirty="0" smtClean="0"/>
              <a:t> + V</a:t>
            </a:r>
            <a:r>
              <a:rPr lang="hr-HR" sz="1000" dirty="0" smtClean="0"/>
              <a:t>DT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V</a:t>
            </a:r>
            <a:r>
              <a:rPr lang="hr-HR" sz="1000" dirty="0" smtClean="0"/>
              <a:t>UK</a:t>
            </a:r>
            <a:r>
              <a:rPr lang="hr-HR" dirty="0" smtClean="0"/>
              <a:t> = 85,33</a:t>
            </a:r>
            <a:r>
              <a:rPr lang="hr-HR" dirty="0" smtClean="0">
                <a:sym typeface="Symbol" panose="05050102010706020507" pitchFamily="18" charset="2"/>
              </a:rPr>
              <a:t> ∏ cm</a:t>
            </a:r>
            <a:r>
              <a:rPr lang="hr-HR" baseline="30000" dirty="0" smtClean="0"/>
              <a:t>3</a:t>
            </a:r>
            <a:r>
              <a:rPr lang="hr-HR" dirty="0" smtClean="0"/>
              <a:t> + 166,6</a:t>
            </a:r>
            <a:r>
              <a:rPr lang="hr-HR" dirty="0" smtClean="0">
                <a:sym typeface="Symbol" panose="05050102010706020507" pitchFamily="18" charset="2"/>
              </a:rPr>
              <a:t> ∏ cm</a:t>
            </a:r>
            <a:r>
              <a:rPr lang="hr-HR" baseline="30000" dirty="0" smtClean="0"/>
              <a:t>3 </a:t>
            </a:r>
            <a:endParaRPr lang="hr-HR" dirty="0"/>
          </a:p>
          <a:p>
            <a:pPr marL="0" indent="0">
              <a:buNone/>
            </a:pPr>
            <a:r>
              <a:rPr lang="hr-HR" dirty="0" smtClean="0"/>
              <a:t>V</a:t>
            </a:r>
            <a:r>
              <a:rPr lang="hr-HR" sz="1000" dirty="0" smtClean="0"/>
              <a:t>UK</a:t>
            </a:r>
            <a:r>
              <a:rPr lang="hr-HR" dirty="0" smtClean="0"/>
              <a:t> = 251,93</a:t>
            </a:r>
            <a:r>
              <a:rPr lang="hr-HR" dirty="0" smtClean="0">
                <a:sym typeface="Symbol" panose="05050102010706020507" pitchFamily="18" charset="2"/>
              </a:rPr>
              <a:t> ∏ cm</a:t>
            </a:r>
            <a:r>
              <a:rPr lang="hr-HR" baseline="30000" dirty="0" smtClean="0"/>
              <a:t>3 </a:t>
            </a:r>
          </a:p>
          <a:p>
            <a:pPr marL="0" indent="0">
              <a:buNone/>
            </a:pPr>
            <a:r>
              <a:rPr lang="hr-HR" baseline="30000" dirty="0" smtClean="0"/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8919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Igračka broj 3 - sova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95736" y="2140350"/>
            <a:ext cx="4752528" cy="330710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254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Oplošje i obujam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hr-HR" sz="2800" dirty="0" smtClean="0">
                    <a:sym typeface="Symbol" panose="05050102010706020507" pitchFamily="18" charset="2"/>
                  </a:rPr>
                  <a:t>V</a:t>
                </a:r>
                <a:r>
                  <a:rPr lang="hr-HR" sz="1000" dirty="0">
                    <a:sym typeface="Symbol" panose="05050102010706020507" pitchFamily="18" charset="2"/>
                  </a:rPr>
                  <a:t>UK</a:t>
                </a:r>
                <a:r>
                  <a:rPr lang="hr-HR" sz="2800" dirty="0"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hr-HR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4</m:t>
                        </m:r>
                      </m:num>
                      <m:den>
                        <m:r>
                          <a:rPr lang="hr-HR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3</m:t>
                        </m:r>
                      </m:den>
                    </m:f>
                    <m:r>
                      <a:rPr lang="hr-HR" sz="2800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</m:t>
                    </m:r>
                  </m:oMath>
                </a14:m>
                <a:r>
                  <a:rPr lang="hr-HR" sz="2800" dirty="0" smtClean="0"/>
                  <a:t>r</a:t>
                </a:r>
                <a:r>
                  <a:rPr lang="hr-HR" sz="2800" baseline="30000" dirty="0" smtClean="0"/>
                  <a:t>3</a:t>
                </a:r>
                <a:r>
                  <a:rPr lang="hr-HR" sz="2800" dirty="0" smtClean="0">
                    <a:sym typeface="Symbol" panose="05050102010706020507" pitchFamily="18" charset="2"/>
                  </a:rPr>
                  <a:t> ∏                                  </a:t>
                </a:r>
                <a:r>
                  <a:rPr lang="hr-HR" sz="2800" dirty="0">
                    <a:sym typeface="Symbol" panose="05050102010706020507" pitchFamily="18" charset="2"/>
                  </a:rPr>
                  <a:t>O</a:t>
                </a:r>
                <a:r>
                  <a:rPr lang="hr-HR" sz="1000" dirty="0">
                    <a:sym typeface="Symbol" panose="05050102010706020507" pitchFamily="18" charset="2"/>
                  </a:rPr>
                  <a:t>UK</a:t>
                </a:r>
                <a:r>
                  <a:rPr lang="hr-HR" sz="2800" dirty="0">
                    <a:sym typeface="Symbol" panose="05050102010706020507" pitchFamily="18" charset="2"/>
                  </a:rPr>
                  <a:t> = O</a:t>
                </a:r>
                <a:r>
                  <a:rPr lang="hr-HR" sz="1000" dirty="0">
                    <a:sym typeface="Symbol" panose="05050102010706020507" pitchFamily="18" charset="2"/>
                  </a:rPr>
                  <a:t>T</a:t>
                </a:r>
                <a:r>
                  <a:rPr lang="hr-HR" sz="2800" dirty="0">
                    <a:sym typeface="Symbol" panose="05050102010706020507" pitchFamily="18" charset="2"/>
                  </a:rPr>
                  <a:t> + P</a:t>
                </a:r>
                <a:r>
                  <a:rPr lang="hr-HR" sz="1000" dirty="0">
                    <a:sym typeface="Symbol" panose="05050102010706020507" pitchFamily="18" charset="2"/>
                  </a:rPr>
                  <a:t>VK</a:t>
                </a:r>
                <a:endParaRPr lang="hr-HR" sz="2800" dirty="0"/>
              </a:p>
              <a:p>
                <a:pPr marL="0" indent="0">
                  <a:buNone/>
                </a:pPr>
                <a:r>
                  <a:rPr lang="hr-HR" sz="2800" dirty="0">
                    <a:sym typeface="Symbol" panose="05050102010706020507" pitchFamily="18" charset="2"/>
                  </a:rPr>
                  <a:t>V</a:t>
                </a:r>
                <a:r>
                  <a:rPr lang="hr-HR" sz="1000" dirty="0">
                    <a:sym typeface="Symbol" panose="05050102010706020507" pitchFamily="18" charset="2"/>
                  </a:rPr>
                  <a:t>UK</a:t>
                </a:r>
                <a:r>
                  <a:rPr lang="hr-HR" sz="2800" dirty="0"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hr-HR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4</m:t>
                        </m:r>
                      </m:num>
                      <m:den>
                        <m:r>
                          <a:rPr lang="hr-HR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3</m:t>
                        </m:r>
                      </m:den>
                    </m:f>
                    <m:r>
                      <a:rPr lang="hr-HR" sz="280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hr-HR" sz="2800" dirty="0">
                    <a:sym typeface="Symbol" panose="05050102010706020507" pitchFamily="18" charset="2"/>
                  </a:rPr>
                  <a:t></a:t>
                </a:r>
                <a:r>
                  <a:rPr lang="hr-HR" sz="2800" dirty="0" smtClean="0">
                    <a:sym typeface="Symbol" panose="05050102010706020507" pitchFamily="18" charset="2"/>
                  </a:rPr>
                  <a:t>4</a:t>
                </a:r>
                <a:r>
                  <a:rPr lang="hr-HR" sz="2800" baseline="30000" dirty="0" smtClean="0"/>
                  <a:t>3</a:t>
                </a:r>
                <a:r>
                  <a:rPr lang="hr-HR" sz="2800" dirty="0" smtClean="0">
                    <a:sym typeface="Symbol" panose="05050102010706020507" pitchFamily="18" charset="2"/>
                  </a:rPr>
                  <a:t> ∏                                 O</a:t>
                </a:r>
                <a:r>
                  <a:rPr lang="hr-HR" sz="1000" dirty="0" smtClean="0">
                    <a:sym typeface="Symbol" panose="05050102010706020507" pitchFamily="18" charset="2"/>
                  </a:rPr>
                  <a:t>UK</a:t>
                </a:r>
                <a:r>
                  <a:rPr lang="hr-HR" sz="2800" dirty="0" smtClean="0">
                    <a:sym typeface="Symbol" panose="05050102010706020507" pitchFamily="18" charset="2"/>
                  </a:rPr>
                  <a:t> </a:t>
                </a:r>
                <a:r>
                  <a:rPr lang="hr-HR" sz="2800" dirty="0">
                    <a:sym typeface="Symbol" panose="05050102010706020507" pitchFamily="18" charset="2"/>
                  </a:rPr>
                  <a:t>= </a:t>
                </a:r>
                <a:r>
                  <a:rPr lang="hr-HR" sz="2800" dirty="0" smtClean="0">
                    <a:sym typeface="Symbol" panose="05050102010706020507" pitchFamily="18" charset="2"/>
                  </a:rPr>
                  <a:t>64 ∏ </a:t>
                </a:r>
                <a:r>
                  <a:rPr lang="hr-HR" sz="2800" dirty="0">
                    <a:sym typeface="Symbol" panose="05050102010706020507" pitchFamily="18" charset="2"/>
                  </a:rPr>
                  <a:t>+ </a:t>
                </a:r>
                <a:r>
                  <a:rPr lang="hr-HR" sz="2800" dirty="0" smtClean="0">
                    <a:sym typeface="Symbol" panose="05050102010706020507" pitchFamily="18" charset="2"/>
                  </a:rPr>
                  <a:t>9 ∏</a:t>
                </a:r>
                <a:endParaRPr lang="hr-HR" sz="2800" dirty="0"/>
              </a:p>
              <a:p>
                <a:pPr marL="0" indent="0">
                  <a:buNone/>
                </a:pPr>
                <a:r>
                  <a:rPr lang="hr-HR" sz="2800" dirty="0">
                    <a:sym typeface="Symbol" panose="05050102010706020507" pitchFamily="18" charset="2"/>
                  </a:rPr>
                  <a:t>V</a:t>
                </a:r>
                <a:r>
                  <a:rPr lang="hr-HR" sz="1000" dirty="0">
                    <a:sym typeface="Symbol" panose="05050102010706020507" pitchFamily="18" charset="2"/>
                  </a:rPr>
                  <a:t>UK</a:t>
                </a:r>
                <a:r>
                  <a:rPr lang="hr-HR" sz="2800" dirty="0"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hr-HR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4</m:t>
                        </m:r>
                      </m:num>
                      <m:den>
                        <m:r>
                          <a:rPr lang="hr-HR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3</m:t>
                        </m:r>
                      </m:den>
                    </m:f>
                    <m:r>
                      <a:rPr lang="hr-HR" sz="2800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64</m:t>
                    </m:r>
                  </m:oMath>
                </a14:m>
                <a:r>
                  <a:rPr lang="hr-HR" sz="2800" dirty="0" smtClean="0">
                    <a:sym typeface="Symbol" panose="05050102010706020507" pitchFamily="18" charset="2"/>
                  </a:rPr>
                  <a:t>∏                                 O</a:t>
                </a:r>
                <a:r>
                  <a:rPr lang="hr-HR" sz="1000" dirty="0" smtClean="0">
                    <a:sym typeface="Symbol" panose="05050102010706020507" pitchFamily="18" charset="2"/>
                  </a:rPr>
                  <a:t>UK</a:t>
                </a:r>
                <a:r>
                  <a:rPr lang="hr-HR" sz="2800" dirty="0" smtClean="0">
                    <a:sym typeface="Symbol" panose="05050102010706020507" pitchFamily="18" charset="2"/>
                  </a:rPr>
                  <a:t> </a:t>
                </a:r>
                <a:r>
                  <a:rPr lang="hr-HR" sz="2800" dirty="0">
                    <a:sym typeface="Symbol" panose="05050102010706020507" pitchFamily="18" charset="2"/>
                  </a:rPr>
                  <a:t>= </a:t>
                </a:r>
                <a:r>
                  <a:rPr lang="hr-HR" sz="2800" dirty="0" smtClean="0">
                    <a:sym typeface="Symbol" panose="05050102010706020507" pitchFamily="18" charset="2"/>
                  </a:rPr>
                  <a:t>73 ∏ </a:t>
                </a:r>
                <a:r>
                  <a:rPr lang="hr-HR" sz="2800" dirty="0">
                    <a:sym typeface="Symbol" panose="05050102010706020507" pitchFamily="18" charset="2"/>
                  </a:rPr>
                  <a:t>cm</a:t>
                </a:r>
                <a:r>
                  <a:rPr lang="hr-HR" sz="2800" dirty="0"/>
                  <a:t>² </a:t>
                </a:r>
                <a:endParaRPr lang="hr-HR" sz="28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hr-HR" sz="2800" dirty="0"/>
                  <a:t>V</a:t>
                </a:r>
                <a:r>
                  <a:rPr lang="hr-HR" sz="1000" dirty="0"/>
                  <a:t>UK</a:t>
                </a:r>
                <a:r>
                  <a:rPr lang="hr-HR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hr-HR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256</m:t>
                        </m:r>
                      </m:num>
                      <m:den>
                        <m:r>
                          <a:rPr lang="hr-HR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hr-HR" sz="2800" dirty="0" smtClean="0">
                        <a:sym typeface="Symbol" panose="05050102010706020507" pitchFamily="18" charset="2"/>
                      </a:rPr>
                      <m:t>∏</m:t>
                    </m:r>
                  </m:oMath>
                </a14:m>
                <a:endParaRPr lang="hr-HR" sz="2800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hr-HR" sz="2800" dirty="0" smtClean="0">
                    <a:sym typeface="Symbol" panose="05050102010706020507" pitchFamily="18" charset="2"/>
                  </a:rPr>
                  <a:t>V</a:t>
                </a:r>
                <a:r>
                  <a:rPr lang="hr-HR" sz="1000" dirty="0" smtClean="0">
                    <a:sym typeface="Symbol" panose="05050102010706020507" pitchFamily="18" charset="2"/>
                  </a:rPr>
                  <a:t>UK</a:t>
                </a:r>
                <a:r>
                  <a:rPr lang="hr-HR" sz="2800" dirty="0" smtClean="0">
                    <a:sym typeface="Symbol" panose="05050102010706020507" pitchFamily="18" charset="2"/>
                  </a:rPr>
                  <a:t> </a:t>
                </a:r>
                <a:r>
                  <a:rPr lang="hr-HR" sz="2800" dirty="0">
                    <a:sym typeface="Symbol" panose="05050102010706020507" pitchFamily="18" charset="2"/>
                  </a:rPr>
                  <a:t>= </a:t>
                </a:r>
                <a:r>
                  <a:rPr lang="hr-HR" sz="2800" dirty="0" smtClean="0">
                    <a:sym typeface="Symbol" panose="05050102010706020507" pitchFamily="18" charset="2"/>
                  </a:rPr>
                  <a:t>85,33 ∏ </a:t>
                </a:r>
                <a:r>
                  <a:rPr lang="hr-HR" sz="2800" dirty="0">
                    <a:sym typeface="Symbol" panose="05050102010706020507" pitchFamily="18" charset="2"/>
                  </a:rPr>
                  <a:t>cm</a:t>
                </a:r>
                <a:r>
                  <a:rPr lang="hr-HR" sz="2800" baseline="30000" dirty="0"/>
                  <a:t>3</a:t>
                </a:r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881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Igračka broj 4 - autić</a:t>
            </a:r>
            <a:endParaRPr lang="hr-HR" dirty="0"/>
          </a:p>
        </p:txBody>
      </p:sp>
      <p:pic>
        <p:nvPicPr>
          <p:cNvPr id="4" name="Picture 8" descr="12986767_1030540080314580_711471635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2276872"/>
            <a:ext cx="5609265" cy="315363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6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Oplošje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sr-Latn-RS" sz="2400" dirty="0" smtClean="0"/>
              <a:t>Boca:</a:t>
            </a:r>
            <a:r>
              <a:rPr lang="hr-HR" altLang="sr-Latn-RS" sz="2400" dirty="0" smtClean="0"/>
              <a:t>                                         </a:t>
            </a:r>
            <a:endParaRPr lang="en-US" altLang="sr-Latn-RS" sz="2400" dirty="0" smtClean="0"/>
          </a:p>
          <a:p>
            <a:pPr>
              <a:buFontTx/>
              <a:buNone/>
            </a:pPr>
            <a:r>
              <a:rPr lang="en-US" altLang="sr-Latn-RS" sz="2400" dirty="0" smtClean="0"/>
              <a:t>r= 3cm</a:t>
            </a:r>
          </a:p>
          <a:p>
            <a:pPr>
              <a:buFontTx/>
              <a:buNone/>
            </a:pPr>
            <a:r>
              <a:rPr lang="en-US" altLang="sr-Latn-RS" sz="2400" dirty="0" smtClean="0"/>
              <a:t>h= 18cm</a:t>
            </a:r>
          </a:p>
          <a:p>
            <a:pPr>
              <a:buFontTx/>
              <a:buNone/>
            </a:pPr>
            <a:r>
              <a:rPr lang="en-US" altLang="sr-Latn-RS" sz="2400" dirty="0" smtClean="0"/>
              <a:t>O</a:t>
            </a:r>
            <a:r>
              <a:rPr lang="hr-HR" altLang="sr-Latn-RS" sz="2400" dirty="0" smtClean="0"/>
              <a:t> </a:t>
            </a:r>
            <a:r>
              <a:rPr lang="en-US" altLang="sr-Latn-RS" sz="2400" dirty="0" smtClean="0"/>
              <a:t>= ?</a:t>
            </a:r>
          </a:p>
          <a:p>
            <a:pPr>
              <a:buFontTx/>
              <a:buNone/>
            </a:pPr>
            <a:r>
              <a:rPr lang="en-US" altLang="sr-Latn-RS" sz="2400" dirty="0" smtClean="0"/>
              <a:t>O</a:t>
            </a:r>
            <a:r>
              <a:rPr lang="hr-HR" altLang="sr-Latn-RS" sz="2400" dirty="0" smtClean="0"/>
              <a:t> </a:t>
            </a:r>
            <a:r>
              <a:rPr lang="en-US" altLang="sr-Latn-RS" sz="2400" dirty="0" smtClean="0"/>
              <a:t>= 2B + P</a:t>
            </a:r>
          </a:p>
          <a:p>
            <a:pPr>
              <a:buFontTx/>
              <a:buNone/>
            </a:pPr>
            <a:r>
              <a:rPr lang="en-US" altLang="sr-Latn-RS" sz="2400" dirty="0" smtClean="0"/>
              <a:t>O</a:t>
            </a:r>
            <a:r>
              <a:rPr lang="hr-HR" altLang="sr-Latn-RS" sz="2400" dirty="0" smtClean="0"/>
              <a:t> </a:t>
            </a:r>
            <a:r>
              <a:rPr lang="en-US" altLang="sr-Latn-RS" sz="2400" dirty="0" smtClean="0"/>
              <a:t>= 2r²</a:t>
            </a:r>
            <a:r>
              <a:rPr lang="hr-HR" sz="2400" dirty="0" smtClean="0">
                <a:sym typeface="Symbol" panose="05050102010706020507" pitchFamily="18" charset="2"/>
              </a:rPr>
              <a:t> ∏</a:t>
            </a:r>
            <a:r>
              <a:rPr lang="en-US" altLang="sr-Latn-RS" sz="2400" dirty="0" smtClean="0"/>
              <a:t> + 2r</a:t>
            </a:r>
            <a:r>
              <a:rPr lang="hr-HR" sz="2400" dirty="0" smtClean="0">
                <a:sym typeface="Symbol" panose="05050102010706020507" pitchFamily="18" charset="2"/>
              </a:rPr>
              <a:t> * ∏</a:t>
            </a:r>
            <a:r>
              <a:rPr lang="en-US" altLang="sr-Latn-RS" sz="2400" dirty="0" smtClean="0"/>
              <a:t> </a:t>
            </a:r>
            <a:r>
              <a:rPr lang="hr-HR" altLang="sr-Latn-RS" sz="2400" dirty="0" smtClean="0"/>
              <a:t>*</a:t>
            </a:r>
            <a:r>
              <a:rPr lang="en-US" altLang="sr-Latn-RS" sz="2400" dirty="0" smtClean="0"/>
              <a:t> h</a:t>
            </a:r>
          </a:p>
          <a:p>
            <a:pPr>
              <a:buFontTx/>
              <a:buNone/>
            </a:pPr>
            <a:r>
              <a:rPr lang="en-US" altLang="sr-Latn-RS" sz="2400" dirty="0" smtClean="0"/>
              <a:t>O</a:t>
            </a:r>
            <a:r>
              <a:rPr lang="hr-HR" altLang="sr-Latn-RS" sz="2400" dirty="0" smtClean="0"/>
              <a:t> </a:t>
            </a:r>
            <a:r>
              <a:rPr lang="en-US" altLang="sr-Latn-RS" sz="2400" dirty="0" smtClean="0"/>
              <a:t>= 2</a:t>
            </a:r>
            <a:r>
              <a:rPr lang="hr-HR" altLang="sr-Latn-RS" sz="2400" dirty="0" smtClean="0"/>
              <a:t>*</a:t>
            </a:r>
            <a:r>
              <a:rPr lang="en-US" altLang="sr-Latn-RS" sz="2400" dirty="0" smtClean="0"/>
              <a:t>3²</a:t>
            </a:r>
            <a:r>
              <a:rPr lang="hr-HR" sz="2400" dirty="0" smtClean="0">
                <a:sym typeface="Symbol" panose="05050102010706020507" pitchFamily="18" charset="2"/>
              </a:rPr>
              <a:t> ∏</a:t>
            </a:r>
            <a:r>
              <a:rPr lang="en-US" altLang="sr-Latn-RS" sz="2400" dirty="0" smtClean="0"/>
              <a:t> + 23</a:t>
            </a:r>
            <a:r>
              <a:rPr lang="hr-HR" sz="2400" dirty="0" smtClean="0">
                <a:sym typeface="Symbol" panose="05050102010706020507" pitchFamily="18" charset="2"/>
              </a:rPr>
              <a:t> ∏</a:t>
            </a:r>
            <a:r>
              <a:rPr lang="en-US" altLang="sr-Latn-RS" sz="2400" dirty="0" smtClean="0"/>
              <a:t> </a:t>
            </a:r>
            <a:r>
              <a:rPr lang="hr-HR" altLang="sr-Latn-RS" sz="2400" dirty="0" smtClean="0"/>
              <a:t>*</a:t>
            </a:r>
            <a:r>
              <a:rPr lang="en-US" altLang="sr-Latn-RS" sz="2400" dirty="0" smtClean="0"/>
              <a:t> 18</a:t>
            </a:r>
          </a:p>
          <a:p>
            <a:pPr>
              <a:buFontTx/>
              <a:buNone/>
            </a:pPr>
            <a:r>
              <a:rPr lang="en-US" altLang="sr-Latn-RS" sz="2400" dirty="0" smtClean="0"/>
              <a:t>O</a:t>
            </a:r>
            <a:r>
              <a:rPr lang="hr-HR" altLang="sr-Latn-RS" sz="2400" dirty="0" smtClean="0"/>
              <a:t> </a:t>
            </a:r>
            <a:r>
              <a:rPr lang="en-US" altLang="sr-Latn-RS" sz="2400" dirty="0" smtClean="0"/>
              <a:t>= 18</a:t>
            </a:r>
            <a:r>
              <a:rPr lang="hr-HR" sz="2400" dirty="0" smtClean="0">
                <a:sym typeface="Symbol" panose="05050102010706020507" pitchFamily="18" charset="2"/>
              </a:rPr>
              <a:t> ∏</a:t>
            </a:r>
            <a:r>
              <a:rPr lang="en-US" altLang="sr-Latn-RS" sz="2400" dirty="0" smtClean="0"/>
              <a:t> + 6</a:t>
            </a:r>
            <a:r>
              <a:rPr lang="hr-HR" sz="2400" dirty="0" smtClean="0">
                <a:sym typeface="Symbol" panose="05050102010706020507" pitchFamily="18" charset="2"/>
              </a:rPr>
              <a:t> ∏</a:t>
            </a:r>
            <a:r>
              <a:rPr lang="en-US" altLang="sr-Latn-RS" sz="2400" dirty="0" smtClean="0"/>
              <a:t> </a:t>
            </a:r>
            <a:r>
              <a:rPr lang="hr-HR" altLang="sr-Latn-RS" sz="2400" dirty="0" smtClean="0"/>
              <a:t>*</a:t>
            </a:r>
            <a:r>
              <a:rPr lang="en-US" altLang="sr-Latn-RS" sz="2400" dirty="0" smtClean="0"/>
              <a:t> 18</a:t>
            </a:r>
          </a:p>
          <a:p>
            <a:pPr>
              <a:buFontTx/>
              <a:buNone/>
            </a:pPr>
            <a:r>
              <a:rPr lang="en-US" altLang="sr-Latn-RS" sz="2400" dirty="0" smtClean="0"/>
              <a:t>O</a:t>
            </a:r>
            <a:r>
              <a:rPr lang="hr-HR" altLang="sr-Latn-RS" sz="2400" dirty="0" smtClean="0"/>
              <a:t> </a:t>
            </a:r>
            <a:r>
              <a:rPr lang="en-US" altLang="sr-Latn-RS" sz="2400" dirty="0" smtClean="0"/>
              <a:t>= 18</a:t>
            </a:r>
            <a:r>
              <a:rPr lang="hr-HR" sz="2400" dirty="0" smtClean="0">
                <a:sym typeface="Symbol" panose="05050102010706020507" pitchFamily="18" charset="2"/>
              </a:rPr>
              <a:t> ∏</a:t>
            </a:r>
            <a:r>
              <a:rPr lang="en-US" altLang="sr-Latn-RS" sz="2400" dirty="0" smtClean="0"/>
              <a:t> + 108</a:t>
            </a:r>
            <a:r>
              <a:rPr lang="hr-HR" sz="2400" dirty="0" smtClean="0">
                <a:sym typeface="Symbol" panose="05050102010706020507" pitchFamily="18" charset="2"/>
              </a:rPr>
              <a:t> ∏ </a:t>
            </a:r>
            <a:endParaRPr lang="en-US" altLang="sr-Latn-RS" sz="2400" dirty="0" smtClean="0"/>
          </a:p>
          <a:p>
            <a:pPr>
              <a:buFontTx/>
              <a:buNone/>
            </a:pPr>
            <a:r>
              <a:rPr lang="en-US" altLang="sr-Latn-RS" sz="2400" dirty="0" smtClean="0"/>
              <a:t>O</a:t>
            </a:r>
            <a:r>
              <a:rPr lang="hr-HR" altLang="sr-Latn-RS" sz="2400" dirty="0" smtClean="0"/>
              <a:t> </a:t>
            </a:r>
            <a:r>
              <a:rPr lang="en-US" altLang="sr-Latn-RS" sz="2400" dirty="0" smtClean="0"/>
              <a:t>= 126</a:t>
            </a:r>
            <a:r>
              <a:rPr lang="hr-HR" sz="2400" dirty="0" smtClean="0">
                <a:sym typeface="Symbol" panose="05050102010706020507" pitchFamily="18" charset="2"/>
              </a:rPr>
              <a:t> ∏</a:t>
            </a:r>
            <a:r>
              <a:rPr lang="en-US" altLang="sr-Latn-RS" sz="2400" dirty="0" smtClean="0"/>
              <a:t> cm²</a:t>
            </a:r>
          </a:p>
          <a:p>
            <a:pPr>
              <a:buFontTx/>
              <a:buNone/>
            </a:pPr>
            <a:endParaRPr lang="en-US" altLang="sr-Latn-RS" b="1" dirty="0" smtClean="0">
              <a:solidFill>
                <a:schemeClr val="bg1"/>
              </a:solidFill>
            </a:endParaRPr>
          </a:p>
          <a:p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88296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sr-Latn-RS" sz="2400" dirty="0" smtClean="0"/>
              <a:t>Čep:</a:t>
            </a:r>
          </a:p>
          <a:p>
            <a:pPr>
              <a:buFontTx/>
              <a:buNone/>
            </a:pPr>
            <a:r>
              <a:rPr lang="hr-HR" altLang="sr-Latn-RS" sz="2400" dirty="0"/>
              <a:t>r</a:t>
            </a:r>
            <a:r>
              <a:rPr lang="hr-HR" altLang="sr-Latn-RS" sz="2400" dirty="0" smtClean="0"/>
              <a:t> </a:t>
            </a:r>
            <a:r>
              <a:rPr lang="en-US" altLang="sr-Latn-RS" sz="2400" dirty="0" smtClean="0"/>
              <a:t>= 1.7cm</a:t>
            </a:r>
          </a:p>
          <a:p>
            <a:pPr>
              <a:buFontTx/>
              <a:buNone/>
            </a:pPr>
            <a:r>
              <a:rPr lang="hr-HR" altLang="sr-Latn-RS" sz="2400" dirty="0"/>
              <a:t>h</a:t>
            </a:r>
            <a:r>
              <a:rPr lang="hr-HR" altLang="sr-Latn-RS" sz="2400" dirty="0" smtClean="0"/>
              <a:t> </a:t>
            </a:r>
            <a:r>
              <a:rPr lang="en-US" altLang="sr-Latn-RS" sz="2400" dirty="0" smtClean="0"/>
              <a:t>= 4.5cm</a:t>
            </a:r>
          </a:p>
          <a:p>
            <a:pPr>
              <a:buFontTx/>
              <a:buNone/>
            </a:pPr>
            <a:r>
              <a:rPr lang="en-US" altLang="sr-Latn-RS" sz="2400" dirty="0" smtClean="0"/>
              <a:t>O</a:t>
            </a:r>
            <a:r>
              <a:rPr lang="hr-HR" altLang="sr-Latn-RS" sz="2400" dirty="0" smtClean="0"/>
              <a:t> </a:t>
            </a:r>
            <a:r>
              <a:rPr lang="en-US" altLang="sr-Latn-RS" sz="2400" dirty="0" smtClean="0"/>
              <a:t>= ?</a:t>
            </a:r>
          </a:p>
          <a:p>
            <a:pPr>
              <a:buFontTx/>
              <a:buNone/>
            </a:pPr>
            <a:r>
              <a:rPr lang="en-US" altLang="sr-Latn-RS" sz="2400" dirty="0" smtClean="0"/>
              <a:t>O</a:t>
            </a:r>
            <a:r>
              <a:rPr lang="hr-HR" altLang="sr-Latn-RS" sz="2400" dirty="0" smtClean="0"/>
              <a:t> </a:t>
            </a:r>
            <a:r>
              <a:rPr lang="en-US" altLang="sr-Latn-RS" sz="2400" dirty="0" smtClean="0"/>
              <a:t>= 2B + P</a:t>
            </a:r>
          </a:p>
          <a:p>
            <a:pPr>
              <a:buFontTx/>
              <a:buNone/>
            </a:pPr>
            <a:r>
              <a:rPr lang="en-US" altLang="sr-Latn-RS" sz="2400" dirty="0" smtClean="0"/>
              <a:t>O</a:t>
            </a:r>
            <a:r>
              <a:rPr lang="hr-HR" altLang="sr-Latn-RS" sz="2400" dirty="0" smtClean="0"/>
              <a:t> </a:t>
            </a:r>
            <a:r>
              <a:rPr lang="en-US" altLang="sr-Latn-RS" sz="2400" dirty="0" smtClean="0"/>
              <a:t>= 2r²</a:t>
            </a:r>
            <a:r>
              <a:rPr lang="hr-HR" sz="2400" dirty="0" smtClean="0">
                <a:sym typeface="Symbol" panose="05050102010706020507" pitchFamily="18" charset="2"/>
              </a:rPr>
              <a:t> ∏</a:t>
            </a:r>
            <a:r>
              <a:rPr lang="en-US" altLang="sr-Latn-RS" sz="2400" dirty="0" smtClean="0"/>
              <a:t> + 2r </a:t>
            </a:r>
            <a:r>
              <a:rPr lang="hr-HR" sz="2400" dirty="0" smtClean="0">
                <a:sym typeface="Symbol" panose="05050102010706020507" pitchFamily="18" charset="2"/>
              </a:rPr>
              <a:t>∏ </a:t>
            </a:r>
            <a:r>
              <a:rPr lang="hr-HR" sz="2400" dirty="0">
                <a:sym typeface="Symbol" panose="05050102010706020507" pitchFamily="18" charset="2"/>
              </a:rPr>
              <a:t>*</a:t>
            </a:r>
            <a:r>
              <a:rPr lang="en-US" altLang="sr-Latn-RS" sz="2400" dirty="0" smtClean="0"/>
              <a:t> h</a:t>
            </a:r>
          </a:p>
          <a:p>
            <a:pPr>
              <a:buFontTx/>
              <a:buNone/>
            </a:pPr>
            <a:r>
              <a:rPr lang="en-US" altLang="sr-Latn-RS" sz="2400" dirty="0" smtClean="0"/>
              <a:t>O</a:t>
            </a:r>
            <a:r>
              <a:rPr lang="hr-HR" altLang="sr-Latn-RS" sz="2400" dirty="0" smtClean="0"/>
              <a:t> </a:t>
            </a:r>
            <a:r>
              <a:rPr lang="en-US" altLang="sr-Latn-RS" sz="2400" dirty="0" smtClean="0"/>
              <a:t>= 2x1.7²</a:t>
            </a:r>
            <a:r>
              <a:rPr lang="hr-HR" sz="2400" dirty="0" smtClean="0">
                <a:sym typeface="Symbol" panose="05050102010706020507" pitchFamily="18" charset="2"/>
              </a:rPr>
              <a:t> ∏</a:t>
            </a:r>
            <a:r>
              <a:rPr lang="en-US" altLang="sr-Latn-RS" sz="2400" dirty="0" smtClean="0"/>
              <a:t> + 2</a:t>
            </a:r>
            <a:r>
              <a:rPr lang="hr-HR" altLang="sr-Latn-RS" sz="2400" dirty="0" smtClean="0"/>
              <a:t>*</a:t>
            </a:r>
            <a:r>
              <a:rPr lang="en-US" altLang="sr-Latn-RS" sz="2400" dirty="0" smtClean="0"/>
              <a:t>1.7</a:t>
            </a:r>
            <a:r>
              <a:rPr lang="hr-HR" sz="2400" dirty="0" smtClean="0">
                <a:sym typeface="Symbol" panose="05050102010706020507" pitchFamily="18" charset="2"/>
              </a:rPr>
              <a:t> ∏</a:t>
            </a:r>
            <a:r>
              <a:rPr lang="en-US" altLang="sr-Latn-RS" sz="2400" dirty="0" smtClean="0"/>
              <a:t> </a:t>
            </a:r>
            <a:r>
              <a:rPr lang="hr-HR" altLang="sr-Latn-RS" sz="2400" dirty="0" smtClean="0"/>
              <a:t>*</a:t>
            </a:r>
            <a:r>
              <a:rPr lang="en-US" altLang="sr-Latn-RS" sz="2400" dirty="0" smtClean="0"/>
              <a:t> 4.5</a:t>
            </a:r>
          </a:p>
          <a:p>
            <a:pPr>
              <a:buFontTx/>
              <a:buNone/>
            </a:pPr>
            <a:r>
              <a:rPr lang="en-US" altLang="sr-Latn-RS" sz="2400" dirty="0" smtClean="0"/>
              <a:t>O</a:t>
            </a:r>
            <a:r>
              <a:rPr lang="hr-HR" altLang="sr-Latn-RS" sz="2400" dirty="0" smtClean="0"/>
              <a:t> </a:t>
            </a:r>
            <a:r>
              <a:rPr lang="en-US" altLang="sr-Latn-RS" sz="2400" dirty="0" smtClean="0"/>
              <a:t>= 5.78</a:t>
            </a:r>
            <a:r>
              <a:rPr lang="hr-HR" sz="2400" dirty="0" smtClean="0">
                <a:sym typeface="Symbol" panose="05050102010706020507" pitchFamily="18" charset="2"/>
              </a:rPr>
              <a:t> ∏</a:t>
            </a:r>
            <a:r>
              <a:rPr lang="en-US" altLang="sr-Latn-RS" sz="2400" dirty="0" smtClean="0"/>
              <a:t> + 3.4</a:t>
            </a:r>
            <a:r>
              <a:rPr lang="hr-HR" sz="2400" dirty="0" smtClean="0">
                <a:sym typeface="Symbol" panose="05050102010706020507" pitchFamily="18" charset="2"/>
              </a:rPr>
              <a:t> ∏</a:t>
            </a:r>
            <a:r>
              <a:rPr lang="en-US" altLang="sr-Latn-RS" sz="2400" dirty="0" smtClean="0"/>
              <a:t> </a:t>
            </a:r>
            <a:r>
              <a:rPr lang="hr-HR" altLang="sr-Latn-RS" sz="2400" dirty="0" smtClean="0"/>
              <a:t>*</a:t>
            </a:r>
            <a:r>
              <a:rPr lang="en-US" altLang="sr-Latn-RS" sz="2400" dirty="0" smtClean="0"/>
              <a:t> 4.5</a:t>
            </a:r>
          </a:p>
          <a:p>
            <a:pPr>
              <a:buFontTx/>
              <a:buNone/>
            </a:pPr>
            <a:r>
              <a:rPr lang="en-US" altLang="sr-Latn-RS" sz="2400" dirty="0" smtClean="0"/>
              <a:t>O</a:t>
            </a:r>
            <a:r>
              <a:rPr lang="hr-HR" altLang="sr-Latn-RS" sz="2400" dirty="0" smtClean="0"/>
              <a:t> </a:t>
            </a:r>
            <a:r>
              <a:rPr lang="en-US" altLang="sr-Latn-RS" sz="2400" dirty="0" smtClean="0"/>
              <a:t>= 5.78</a:t>
            </a:r>
            <a:r>
              <a:rPr lang="hr-HR" sz="2400" dirty="0" smtClean="0">
                <a:sym typeface="Symbol" panose="05050102010706020507" pitchFamily="18" charset="2"/>
              </a:rPr>
              <a:t> ∏</a:t>
            </a:r>
            <a:r>
              <a:rPr lang="en-US" altLang="sr-Latn-RS" sz="2400" dirty="0" smtClean="0"/>
              <a:t> + 15.3</a:t>
            </a:r>
            <a:r>
              <a:rPr lang="hr-HR" sz="2400" dirty="0" smtClean="0">
                <a:sym typeface="Symbol" panose="05050102010706020507" pitchFamily="18" charset="2"/>
              </a:rPr>
              <a:t> ∏ </a:t>
            </a:r>
            <a:endParaRPr lang="en-US" altLang="sr-Latn-RS" sz="2400" dirty="0" smtClean="0"/>
          </a:p>
          <a:p>
            <a:pPr>
              <a:buFontTx/>
              <a:buNone/>
            </a:pPr>
            <a:r>
              <a:rPr lang="en-US" altLang="sr-Latn-RS" sz="2400" dirty="0" smtClean="0"/>
              <a:t>O</a:t>
            </a:r>
            <a:r>
              <a:rPr lang="hr-HR" altLang="sr-Latn-RS" sz="2400" dirty="0" smtClean="0"/>
              <a:t> </a:t>
            </a:r>
            <a:r>
              <a:rPr lang="en-US" altLang="sr-Latn-RS" sz="2400" dirty="0" smtClean="0"/>
              <a:t>= 21.08</a:t>
            </a:r>
            <a:r>
              <a:rPr lang="hr-HR" sz="2400" dirty="0" smtClean="0">
                <a:sym typeface="Symbol" panose="05050102010706020507" pitchFamily="18" charset="2"/>
              </a:rPr>
              <a:t> ∏</a:t>
            </a:r>
            <a:r>
              <a:rPr lang="el-GR" altLang="sr-Latn-RS" sz="2400" dirty="0" smtClean="0"/>
              <a:t> </a:t>
            </a:r>
            <a:r>
              <a:rPr lang="en-US" altLang="sr-Latn-RS" sz="2400" dirty="0" smtClean="0"/>
              <a:t>cm²</a:t>
            </a:r>
          </a:p>
          <a:p>
            <a:endParaRPr lang="hr-HR" dirty="0"/>
          </a:p>
        </p:txBody>
      </p:sp>
      <p:cxnSp>
        <p:nvCxnSpPr>
          <p:cNvPr id="5" name="Ravni poveznik 4"/>
          <p:cNvCxnSpPr/>
          <p:nvPr/>
        </p:nvCxnSpPr>
        <p:spPr>
          <a:xfrm>
            <a:off x="457200" y="2924944"/>
            <a:ext cx="15225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Ravni poveznik 9"/>
          <p:cNvCxnSpPr/>
          <p:nvPr/>
        </p:nvCxnSpPr>
        <p:spPr>
          <a:xfrm>
            <a:off x="4716016" y="2924944"/>
            <a:ext cx="16561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49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7776</TotalTime>
  <Words>331</Words>
  <Application>Microsoft Office PowerPoint</Application>
  <PresentationFormat>Prikaz na zaslonu (4:3)</PresentationFormat>
  <Paragraphs>74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Arial</vt:lpstr>
      <vt:lpstr>Cambria Math</vt:lpstr>
      <vt:lpstr>Symbol</vt:lpstr>
      <vt:lpstr>Diseño predeterminado</vt:lpstr>
      <vt:lpstr>Reciklirajmo u brojevima!</vt:lpstr>
      <vt:lpstr>Igračka broj 1 – autić i staza</vt:lpstr>
      <vt:lpstr>Oplošje i obujam </vt:lpstr>
      <vt:lpstr>Igračka broj 2 – snjegović   </vt:lpstr>
      <vt:lpstr>Oplošje i obujam</vt:lpstr>
      <vt:lpstr>Igračka broj 3 - sova</vt:lpstr>
      <vt:lpstr>Oplošje i obujam</vt:lpstr>
      <vt:lpstr>Igračka broj 4 - autić</vt:lpstr>
      <vt:lpstr>Oplošje </vt:lpstr>
      <vt:lpstr>Obujam </vt:lpstr>
      <vt:lpstr>Pogledajmo i ostale radove…</vt:lpstr>
      <vt:lpstr>PowerPointova prezentacija</vt:lpstr>
      <vt:lpstr>PowerPointova prezentacija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visoka</cp:lastModifiedBy>
  <cp:revision>719</cp:revision>
  <dcterms:created xsi:type="dcterms:W3CDTF">2010-05-23T14:28:12Z</dcterms:created>
  <dcterms:modified xsi:type="dcterms:W3CDTF">2016-04-22T09:51:45Z</dcterms:modified>
</cp:coreProperties>
</file>