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56" r:id="rId3"/>
  </p:sldMasterIdLst>
  <p:sldIdLst>
    <p:sldId id="256" r:id="rId4"/>
    <p:sldId id="268" r:id="rId5"/>
    <p:sldId id="269" r:id="rId6"/>
    <p:sldId id="270" r:id="rId7"/>
    <p:sldId id="271" r:id="rId8"/>
    <p:sldId id="272" r:id="rId9"/>
    <p:sldId id="259" r:id="rId10"/>
    <p:sldId id="261" r:id="rId11"/>
    <p:sldId id="260" r:id="rId12"/>
    <p:sldId id="273" r:id="rId13"/>
    <p:sldId id="262" r:id="rId14"/>
    <p:sldId id="265" r:id="rId15"/>
    <p:sldId id="274" r:id="rId16"/>
    <p:sldId id="275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81" autoAdjust="0"/>
    <p:restoredTop sz="9466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D5EEC3-B66F-43A6-B2B2-F64E1520035B}" type="datetimeFigureOut">
              <a:rPr lang="sr-Latn-CS" smtClean="0"/>
              <a:pPr/>
              <a:t>21.4.2016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015BCB-6BAD-4F38-BA97-69D606D94F8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7772400" cy="1829761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92D050"/>
                </a:solidFill>
              </a:rPr>
              <a:t>KOMPOSTIŠTE</a:t>
            </a:r>
            <a:endParaRPr lang="hr-HR" sz="8000" dirty="0">
              <a:solidFill>
                <a:srgbClr val="92D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215370" cy="204313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</a:rPr>
              <a:t> SURADNJA S UDRUGOM SUNCE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0" name="AutoShape 2" descr="data:image/jpeg;base64,/9j/4AAQSkZJRgABAQAAAQABAAD/2wCEAAkGBxITEhUTEhIVFRUXGBoaGRYXFRsaGRgbHhgXGRgfGB0YHSggGB0lGxgaITEhJyorLi4uGB8zODUsNygtLisBCgoKDg0OGhAQGzUlICUtKysyOC0tNystNS8wLy0tLzUtLy0tLS0vMi0yLS0tLS8tLS8tLS0tLS0vLzUtLS0tLf/AABEIAPAA0gMBIgACEQEDEQH/xAAcAAEAAgMBAQEAAAAAAAAAAAAABQYDBAcCAQj/xABHEAACAQIFAAcDCAcGBAcAAAABAhEAAwQFEiExBhMiMkFRYXGBkQcUI0JSobHBFRZygpLR8DNDYpPS8SRTVLIlZISUo7Ph/8QAGgEBAAMBAQEAAAAAAAAAAAAAAAIDBAUBBv/EADMRAAIBAgQDBgUDBQEAAAAAAAABAgMRBBIhMRNBUQVhcaGx8BQigdHhMpGiFTNSU8Ej/9oADAMBAAIRAxEAPwDuNKUoBSlKAUpSgFKVCN0ow4uXbbawbJCsdBO7SV0hZZpAYyBA0maAm6VA3OmGDUsDdbshiT1VzTCrcYw2iG2s3ODvoMVk/WrCb/SNtqn6O5sVLhgezsw6t+zzCk8UBNUqC/WvD6tPb72kHq2Oo6rCjQFB1AnEJv6zxvQ9LsIdluFjJGyOVkBDuwUgAi4kHx1CKAnaVoZXm1q/q6sk6IDdkgA7iASBMFSPd6it+gFK1szxy2LNy886LSM7QJMKpYx6wKhW6X2QQpVw+plZQNWmA5kFJDzoMAb+HO1AWOlQI6XYVo0PqkAqdLaWBJAIaDIIBYHgiD418TphhDBDvBntdU8QNG8xwesUD1McgwBP0rUyzMbd9NdskiSDIggjmtugFKUoBSlKAUpSgFKUoBSlKAUpSgFKUoBUdm1uwltrlyyriRq7CsYLqCTI3A2Y/s+lSNKAruNxNh7FothGZcVCaRb7S9Yrf2kboIZ5bwk+dRuDz6yy21fA9opYQxaGleuGoqAw1aVbkAHvA8SRdKgL2Ox56wJh0UqboRmaQ+lZtMAGEBiVEGIKt4QSBGWOkGy3GwMalLMFALKy2g+mY7bSgHhHV+lZP0vbcBPmD6H2ZlVVHaZUJEQSIIYMIkAH2TOWYzEO5W7Y0KFnrJEMYQ7DUSOWmeNPjUrQGKzh0TuqFmJgATAgT5wNqhsizm7efS9ooNOoEow/usM+8nY6rziN+4d9jU9SgIXOc+Fi4trqXuFkL9jcwJ8I9P64qJuZ89q5p+YMVRbhUJb3UrZtXgqsNjqLMggCWEeG8/nvXC0Wwyg3dVrwUnR1qdaO0QD9Hr2kehBqIs5hmcicIu8Eg3EgfRWSQGBlQLhu7w86PAEGgNHG9IkfVbTBOzKhKzbYbJcv9XIABCMcPIHj1ibGTGza6SdrSmDe4TuHRIQsb6W92gj64fUCdkf7MV8vZjmSw/zZe0FXSEBbV1wUM0Xth1bFtMxsZYcV8x2MzXqri2cIlttCi2QyHSxtXdUAuFIW6LYBMbOTpMRQG1k3SI3Ht21wzqjlu1pCi1ChtLie8CYI2MkbcxZajcmu3ybvXWVtAXD1cESyebQx3mfLnipKgFKUoBSlKAUpSgFKUoBSlKAUpSgFKUoBSlKAUqr4npnb3FhDciZdmFu2IMHmXPHISPWqxjem+IklLg4PZFqFjfcB5aV27Rbf7G81U68E7XLY0Jy5HTDdUEKWEngTufYK91+dsxx7OS5YlzHaklpBOmGJ2Anbb8qn8o+UnFWLYRgl8KTu5brCDvu0kefnyPKvI1ky2WEklpqdqrXzDGJZttduGFQSYEn3AcmqVlvTm9iLRbqbdiOXa5rMQDKrpAA35Y7eRrf6I4k4lMVZvariFtjcMko6lCCIGkTbZoEDt8CpKrFyyoqlSlGOZkFmfTzEXGIsIbNqe/ctuLh541Wzb90n21DYnpVibbCMYzTvJuWFHwukT7IqFzDAGxp0C5OpQdLOSAdid22APJrDYznFoCVv3RDEANHHIjz5/Gq50pSd8zLoVYxVsq/a/qW39fcVa3DjEbbTbABJ7oDJp3JI8+dga6nh3JVSy6WIBKzMGNx6xX50weMvYnF4cXXLk4i3tsANV5ZMARO53O9fo+roRyqzdyipJSldK3gKUpUisUpSgFKUoBSlKAUpSgFQ2cZjiLT/AEVg3ba2ndonUSA0Kh8WJAAEHnw8ZmlAQf6bvBypwdza4iagZXtau13e4CBLeTDjcDA3SDEgFmwTwbdt1VdbPLG7qVvo4DKqLt5uB41KZyt7q5sNDAgxAJIHgJ2/rkc14yXNBeXcaXXvL+YneNj7CCPCocRZsrJZXlzEdf6Q3lbT81ee2VQEkuquqyOyIidRAB2K+cVPYa4WRWZSpKglTypIkg+zissUqZEVgx4Y2rgUwxRtJmIMGN/Dfxr5iMbbS2bruotgai87R5iOfdzX19N20YIKuhhhuCGHI89jQ9OO27mEEi5aOoMf73UOeRDjzj8zycd7GYIz9Cx9qlvjLGa2sHcxnbFrQyFiVNwaTB42RjAiPM81ma5mP2cN/E9cKcrSav8AyOzCN1e3kRXXYLn5rI8/m5j/ALq8/pDBeGEH/twfzqVD5l/5cfvP+Rr6bmZ+eFP71wUUu/8Al+CTXd5EEcZYmQOptqWlQ8MwCppAUGUA32HEc710D5J7k2sQRbKL1ikKUCkSg22HlB/ePnVDvi/1n0lpLtybmnSywpIt6iezsvkWOrf1FX/5McJdVb9y5p7ZQSs6WZdZZlkAEaXRJ5+jIPFbMN/c+nW5kxH9v69DT6Q5SNdwRHbJBGxE9oR7m9h4IqmY3LdPmx8Wbk/AAAegAHpXW8zweq6w+0gYDzIOl/gOr+NVXMsu5EfdW16Myx1Rz/oxhv8AxDC+t9T8H1flX6Grh2Ee3hsRYv3DshFyAJJEPMbiIAJrtuHuh1VxwwBE8wRImrClmSlUq90/S1jXw2JtNZtggJdb8XHgh8GEx4+k/gOkWHvYi5hrbhrltQxjukEwdJ8dO0/tCvFJMk4SW6JalKV6QFKUoBSlKAUpSgFKUoBUDneEa2wxNrZh3x4Ebbn02g+4/Vqer4yyIO4qFSCmrEoyyu5iweJW4iuvBHvHmD6gyPdVe+UHO/m2GIUxcu9hfMCO0fcPvIrby8GxfNk9x97Z93HtgR+6p5aonPeh9zGYg3L94JaXsoiCW0+JJbZST6HwqGaUo9+xbCMIzTk9Nzm2WXzdNnDX8Q1vDh/aEn8JO0mQuonia7jluAt2LS2rS6UUQBM+p3PJJM1GZT0RweHgpZDMPr3O20+YnZfcBU7XtODjue4isqj+XYo+YdAC9x3tYlrAJGlUDEcDvdsSZmPIbeQGhc+TjFeGZOfQq4H/ANpro9KOhTetiKxFRKyZzS38mmI31Zg0+EK/Pr9KNvQVvWPk0AjVjsSftaW0z7NzA9s1faV7wYdDx16j5lVyjoLh7Ls7FrsnYNHEAds83DsJkwfKrSqgCBsB4V9pUlFR2RByct2a+Kw5YhlbS6zBiRBiQw8QYHiOBUdicpuOd3tep6tvw11M0r1q54m1sU/EfJ1g7vVnEa7jWwo2YorBeAVB458ZM7k1cBSlenhSvlRwD3cOBbwhvPOzru1sbEwAdTTxEEfdXJMnx9zB4hLqgh7bbodiV4ZSDxKyPTY+FfpCtLMspsXxpv2UuD/EoJHsPI91VSp3d0aaVfLHK1dGbA4tL1tLtsyjqGU+YIkVlu3AoLMQABJJMAD1J4quW7+HwFs2MOGeGJFvWStudyC5kqJ309pu1sIqrZzj718jrG1clbY7KCI3gnw27TExO0SBUKuIjT03l0R5ToOeuy6smc+6cR2MGnWOdg7A6Sd+4sgvxMkqsbyQDUdm/Tm/Ns2UUadJde91rGJRSRIUkwGiSYPGxjVw2kHxYjtNxtzA8kneOSQC3Cqmo2EbZoGptrYImJBl2H7EmPs+rjTheLqSdk9t7beC+/8Aw1rD04q7Xh3979+Zdcl6XnE45rKIOoCNDHvs6ldR8gg1afOY9gt1U35PsrCdbdjYRaSd9l7Tmed2YA+tqrlXRoSlOClLnr9jBVjGM3GPIUpSrSsVpZtmlvD2zcumBwAN2Y+SjxNec5zW3h7etz+yo5Y+n8659m+cntXrnbulSqIu62lIghY+sQd25PA2k1mr4mNOy5supUXPXkW79a1/6TF/5a/66frWP+kxX+Wn+uucJ0ovf8p/4D/qrIvSW7/yrn+Wf9VZvicR/iaeBR6l1zXO+uUBcLiVdSCrFE2Pucn19oFbmD6XW3dLZtXAzkDV2dO50gjtTE+k+lUnCZzcunQtq4p8WcQB9++3w+AMlk9vReSQSFdCXjsgTMk/ViCJMCFHuLEVFOzjq7ad3X6CVCGTfRe7HSKUBr4TXSMB9pVcxmNuYi51Vgwo7z8ePO3h5DxqawOEFtdILMfFmJJJ9/HsquM8z02LJU8q13NmlKxX76oJYwKsKzLSoS90lsjg/fXm30osExqHxoe2ZO0rUw2Y237rCtuh4KVG5vlIvCVYo/gQSAfbFaGS5q6v83xGzjZWP1vIHzPkfH281udpWZYqd43RYar3TPOWsWgtsN1t2VUhSdA+s3HIB2HmR4A1Yahc5tYw37Bw7KLI1dcpgM3ataNJIMQA5PmJGxIInJNqyIxaTu0VfJbDtbXDrabUo7LFWCBCT32IiVMiN2I0n7REfig+uLNq/CNJuPYcG8ynf6sLbjUqr4aixlt6tds5sVE/NlPj2SZ2T/HsA3WRzICTBkV4OIzVg5S3YBDEKGBHHWgEdrddQtSTB0lokxWb4aNtHr199eZf8S76rTpy99Ct466oQXjbuNaJARQjfSPGqHkdm2oHamNR7H2gdbB5souG9dbV2WDWl7TBW37A7zNrClj4gsfBQLm9vMWcybYQNcAC7al1WTaJ3lSFF1dmM7EgTpXJ/wCJSg+hjSutt9mLjVpX/Ck8ncxxXnwkUklt6+I+Ibu3v6eBJ5NgupspbMagJYjguSWc+9yx99btVrKnzE3fpVthA4DmD2voMPJtgtsnWdcNvEDY7k2WtaMwpSlAU3pyim9h5AO1zn3VDC0n2F/hH8qveNtI922j2VdSlxtTWwwUg2gBJ2E6jt46fSq/Yx1p1LJlqkAOZFsQQoXYfR7kluBOwMTEVy8V2c61XiKdvp+TdQxipwy5bkP1SH6i/wAI/lXwYZPsL/CKlMXmSKpb9HqgVdRZrMr/AGV1vsrHaRRvudY2BNbQxiaiP0aYDuobquQgDTHVzBXVHmy6eSKr/pT/ANnl+S3+oL/Dz/BU8JaPzspbQElICrtJ7E6hwAPtce+rll+XC2gdgWuWmPWrJIIjlViNlIcbSYI5JrBazooAwwPUBiilisQxu6AI0iQYkGfrLtvUtlWIe+ovNZbDuDp0vyy8w3HmY8iDEgmehh8OqWt7u1jHWrOppsjYyyEHVTsu6eRtkysfszp9wPiK0OkGMYkYe33359n9bn0FSARbaliOyssB9jbdedx5Dj4Co3o3ZLl8Q+5YkL7PH79vdU6rbtFc/Q8pJRTm+XqSuW4FbKBV958WPia2qVC9JM0FlI3k7bVPSKKruT1PeeZr1SmNzE1Sc9zHE38MotAhi5J1SNt/OpkW2Yi5d3eIjwH8zWPEiRXzuL7atPJS5czoUMGpWznIuk+Jv4dDqJ1HskgkgT/tVSTPbwM6z8a7VnGRpfDq/iCPiP6NRyfJ5gCgBttuAZFx5/Gr6XbNKMFxL37iyrgXe8Gkii5N05vWyJY/GuudDuny3YVzXLuk3ybtaBuYVy4G5tt3v3SNj7D8a2vkcyovdfEXJ0WiFVT43OTP7IjbzYeVdD4+g6LrJ6L9zK8PUUsklufo1GkA+dRef5ULySu1xd1Pj7K2MBitQrdq+E41oXWzKPmpyIno5mZvW4f+0TZvXyPv/EGvea4LEPctNZv9UqkdYumdY62y5gzsSiOnsuk+FReYr83xaXhslzZ/fAP5N7jVnqVNtqz3R7Vik1JbMgMVkd433uJintq7oWQD6q9QCBvsSLbiR4XPStPD5JmBRdWN0tuSApaCURedUESGMRywiI3tdKsKimYxHs3UstmZV7jqURlLMe3dIAg7Agom+x0eZq51yL5Tc5tPibXVaxew7HUWQqJDBlidzBBPvq4dBelV3HNfL20tpb0BQpJMtrmWMA90eA5qCmm7FsqTUFIttKUqZUKUpQCvgEcV9pQFQ6T9NLdk2xYaxe1MQ8XAdEFYJ0nbk8+VWXBZhZvSbN23cjnQ4aPKdJ2rkXTzK+oxbwIS5219/eH8U/dXROgWV9Rg0kQ9z6RvPtd0e5YHxqinOTm0zXWpQjSjJc/fkWIivtKVeZCv9JMzTq2tq3bkAiCNuT4RUrlaqLSKrK2lQJUg7xvx61WulFqL0x3gPjxU/keX9Tb3Hbbdj+A9386zwlJ1Hc1VIxVKNmSDNAk1B53hg9xGPCyY8z4ffv7qk8zJ6to8qrGR5ub6XFfv2jpnzB7pPrsR7qxdsVZ0sM5R93KqMbyR7vHetTFHatq5WjiDzXxNO7Z3KaPKJWK1ci3b8yq/9s/lWwTCk+QJ+6lrLGYLvpVRzHO0CPiatzxX6noWOSWrNLExp3P9cVrZL1VtXVAFlyxj6zEAE+3atPpLiCsWlO5/D+t6j4KrAMEj4biPgYro0sPmpavcOauXzKswgjerfZeQDXLMhxBYjVzt+FdMy49gV3Oy243gzlY6K/UjS6U4bXh2813/ACP3GtnI8Qbli2x50wfaOyfvBrNj0m0481b8DUX0Pb/h48nYfgfxNdTap4oy70vB+pOUpSrSkovyldFevT5xZX6W2O0oG7oPxYfeNvKsXyOWIwt5/tXiPcqJ+ZNX+q7mF9MEvV4dE1XWe5DMQq8am7IJPaKgLtyd4FV5EpZix1rU8rLFSue3+kl3cudTeGi+yIvsVbW/7xavvQfpJdxGK0G4zIbbkq0HSVZRzHhuPIzUs6vYy8eDaSe50GlKVIuFKUoCv9K+joxfUT9S4C3rbPfHvgD31NnEIDoLKG+zIn4VUulfSVY6qw8z3nU/cpH3kezzqiYkyNgPZFYqmKhTnZK50aOCqVYJt2S2O20rl2Q/KC1gC3iVa4gACusa19GkjWPXn2zt0zC4lLiLcRgysAVI4IPFaoTU1dGSrQnSdpIxYjBK7o7fUkgeu0fDn2xW1SlSSSKm2zzcUEEHg1zzAXXt4u9aY9hgQN/rodo9qz/DXRa5Z0+wdxLzXEkGQykfaAmsWOw/HpOHVE6c8ruTt25Wu29RmR5sMVaDgaWBhl8m8fceRUwluvialJ0W4y3R34SjlUkZbVnVse74+tbt2+AKxqsCtLMb4VCSf9vGsaTqSSKbZ5FdzdkDF2iQvJ8BuRVew+M1l3J7IG3pOwqPzbMmuO3gCZj8J91TOQ5UroQ41KYJH4fhPwr6xUVQpXn3HrcpyagSuSXAzqqGWJiOI8ZPkK6tgrelQK550SsJ17qFgo0e6AR/XpXSEG1b8BT+ZyWxy8ROTilLcxY5otuf8Lfgaieho+gJ83b8APyrZ6SYjRh38z2fj/8Ale+j9jRh7Y8Suo/vEt+ddDep9Cral4s859nSYVAzgsWOlRqVZMTuXYAAAE8ztsDVdv8Aygqv9wD/AOps/wCqvfyl4w2rVlgY+kI/+N/5VQMfl2N0l2wt7TBM6eBE7wdtvOKtdzm4jEzhLLCLZab3ynvwuEtz6423+QNQWYdJWxLtdcKhgKES4HCqJiSNpLFj8PKpLIm/RzFLlkNi7ttSrl1KICJZSAdShTG/1yDwFBERnTXsQr3rhLPbQsCWMuASG0r3UUwIA3BiZ1VRUrRi8rLJYXEVqLez6eHK/tEddxx8KmPkbJOLeR/c3CPMzdtmfQQaqV66V7ysv7SlZPluBvVo+R+8647qyohsKTz2lh0jUPIgAj2ipR1ehzMFTq8X5la2uunU7RSlKtO4Ca590l6YFw1qyAEMgudyw9IMAH1mQfCrpnGDa9Ze2rlCwifyPoeD7a5dneSX8PvdWFna4u6kwfePfFYsZOpFfItOZ0Oz6VGcv/R68kRpvTzz5mtfFYuBE71kvER6+n8prQvuD61zKcVJn0cYmgzSanei3Su7gn2l7R71otA55T7LfcfHzEHc2rdyjIsTimAs2WYfbIhB7WO3510oX5FOJjTyNVNju2T5vYxVvrLFwOswfAqYBhgdwdxzW9VO6CdDDgi125c1XXXSVWdCiQfHvmRyQI8BuZuBNbVe2p8tUUVJqDuj7UZnuXLdQyPumpOvhpJXVis5Vcy5cPcLArbJ522b2+FTeX4kPttMTIMg/wAqkul2QdcnZ5qu5RlL2AFOxPj7+D7a4PaPZvFi5Lcvw9SVLnoTl2+FBJ8K510t6RgsbKsNR70Hj/D7fOrfn2OKsiPaPVuYZgSCBB4jgjnnwrnWI6IYe49y71rWbOqEZyCXPiRO5HHnzWLsvs9U3xKya6czZLFLLanzNnIcga7Ny52UAmPFvIelXbKcOttAu2s7hZ3JPG3lFc8yrISj6cPir2meVDID7pIrsPQzo0thRcZ2uXGG7MSfgD+PNdOvgZ1pXlLTkrWPI4zLDKlZmzlGQ6LovDaQAy+ccGrJQCtDOMxWxbLHvfVHmf5CupCKpQt0MDbqS72Q+eN84xFvDrwDL/ifu29pqzioTo1l5UG9cH0lzffkLz7iTufd5VN0pp6yfMlVa0itkVrp9khxWG7IYvabrVQR9IQrAoZ+0CR8KpPR3MMbhbGJ1YS8GxFxii/NG0oNwzOEXckFQAYkJ5AT0POMXiku2lsWle2VdrpYGRpNvSqkHZmDPAgyV8NzWq2eYsa/+AYlQkAXNmLKvdJTgO0EncBGMcTY9VZFUbKV7HOsuy91Oo2cQWP1nt3mO8Tuy7cD3ADgCpzDZcjd+3eUg6lPVXyFbmdEaTvvEbnfnerTeznFrqPzMkQ+lVLMzMt4W1k6IUMvb9nEwaxYrpBiVK/8G3aLaF19q4RavPpMqApm2o5Pe9xxLBRUs2ZmyeMclbKjm3SnJMXfYLawl0hmVVuG0xCsrPrbeCiHUnabTIU+VdhyvKLNhVCIupUW2bmlesYKqqNTASdlHwrNl99ntq7oUY8qZ23PmAeN+PGtmtcIRhHLHYyzk5ScnuKUpUyIqs4Xpbh7qIHRgLp0aCAeeqHaHkTdSOZU6u7JFmqtYfPb/VoXwVzXpYsArDdV8BpIE+p4IAkyoAg8xuZe6A/M4BViuiLbkCwt8cQuoq2wJP4ioW/kmABYm7i4UjUAtswOre6YaIIVEYnzgRMirpf6RXkIDYFtRYqoDE6o6+dP0fMWQR4RcQkgTWf9M39wuCadTKCdQGytpLdjiQBIkdoQTvEHCL5F8MTWgrRk/wByI6O5TlvW9SuG1XVDMXuDWOzcKctsDKzsoHPjNXZVA2HFQ2QY0sTb+b9UERDIBC6mAZ1AZQRBPjvzMVNVJKxVKcpO8ncV5uWwwIIkEQRXqlekSl4m9fw9wotxoHAJkEeGzTHuqwZFjrl1SXVQBsCPE+O28V7zXKlvFCTGk7+ZXy+P4mo/FZRdtN1mGYjzT/fvD271mUZwlfdGtyp1IpbSLCa18Rg1cQRUThekYB030KMOSASPeOR99S+Hxlt+46t7D+XhV0ZxlsZ5U5R3RE47o/1g0s0r5VrXuh9pypeDpEKANgOYFWalSsiKdiKwWQ2LfdUfCpRVA4rWxOY2rfeuKPSZPwG9QuI6QvcOjDWyT9oj8uB7TUZVIxJxpzkS+Z5mllZY7+Cjk/yHrUPluBfEOMRf7vKJ4HyP7P4+znLluQHV1uIbW/OnlR5T9o/d7asFRUXN3lt0JOUYK0d+v2FKUq0pFKjukOY/N8NdvCJRCRPGrhZ95Fc1zTpjiMx6jDYVWs3GYFyH+sNwQw3CCNXnt6bxlNIshSlPVbHW6ViwltlRVZy7BQC5ABYgbkgbCTvtWWpFYpSlAKUpQClKUApSlAc9+UdLuHu28Xh3a2WGhyvBI3XUDs20iCD3a89HPlEZitvE2ixJAD2hJJPEoNz+78KtnSzKzicLctKJaJT9objniePfVFt9F8bgHsX7IF5zs6KNgTysn6sba9orPNSjK62N1N0p0ssv1cuXmdSpXlCYEiD4jyr1WgwilKUBgxODt3BDqG9o39x5FROJ6L2m7rMh+IHx3++p2lRcIvdE41JR2ZWv1buju4lh7mH4PX39W7p7+JY+4n8WqyUqPCiT48+vkiEw3Riwve1P7TA+CxUvZsKghFCjyAj8KyVHdIMY1qwzr3pRQYJgu62wYAJMapiDxwalGEY7IhKpKX6mSNK51i0Fu5cY3XJ0qbdwMQ4bSVfU0y5mG0mE47PNXPo5jmv4a3ccQxBDepVipIjwMT76tlTlFJtFKqRbsmSVK+ExVfzTpjhbJjU10zv1Y1Ab7yZAMeQk+lVSkoq7ZbGEpO0Vchvldx2nCpaHN1x8F3/ErVY6KfJ5fvFbuILWLYggDa63BBH/AC/ad/Qc11P5lYuvbxGlbjKv0b8gA7ynhJHjzFb1RcE3dlsa7jDLE8200gASYAG5JO3mTuT616pSrCgUpSgFKUoBSlKAUpSgFReb9IcLhiov3QhYwoCsxJ8NkBNb2Msl0ZVcoSIDDkf17vdVY/UWzr6wuesiNfb1biDBNwmYJ353oDBmfyg2VLJh11spKlnlFUjY7N2mIP1YExzUNf6bYotoR7OuCSDCKqjc6dRYl4GwO3nHhsZh8nlhA7C3q0hSvbVdRkhhLk6dIgjcA6o25qQyb5PrFpzcJYMGbTpYEHkI7SgloJ7JkbnmquHJzu5adF9y7iQULKOvVu/kaWTZ6z/SFrpf1O6mBC6ZW2yxErCncsDwaumW5it0eAaAYBkEHhlPip+I4MGqVn2SXLb61EMfKQlwDfwMhuTEyNyCd6jcDmhBkalZTMBhqVjtIkBdR4mAr7gwZVfLuG+3p+CWSNRfLv6/kuXSfpZbwrdUFL3ympU2C7khdTE7AlTxJ24qodBsyuW7t24y6kKgXWZwpVl1EAG4wBPa3BOwjzqwXs1t4my7EL1tpGLKVkXEABbSrAkMNjpPaU7cNJo+XYG1icXashNIZu19GUhVBZtyoglVI99eyvmTMc8XOhmpZb57Lws+v4Ox4HFLdtpcTuuoYewiRWeviqAIAgDwqKz3pJhsIs37oBiQg3dvYo3952q29i1Jt2RLVhxeGS6jW7i6kYEMPMH2ce2vWHuh1VhwwBHsImslDwqNzoOGMHE3er8gFD88agIA8Nl49d6xLnDZeBhrpW4BAsMsLpTuol77JAAAbfWTUz0lzW7ZTTZs3LlxhsVtsyp6tpB38hVAOAvtqN2zebXOotauHVPMyu9U4rFVFZWbfoaMJg4SvJtJepJY6/dvSbrlgfqzCL+7xp9TJHiSNxDYzCRM7Rz6VYsrtMCJRwON0b8xvW3iMqVrttEVijMJ7DQijd1YkbAqCAfMx5TzuBUravc6XxFOhotu4n+jGBNnC2rbTqCywJmCxLECfAEwPZUpSldZKyscZtt3YpSlengpSlAKUpQClKUApSlAKVGZ5h8Q4trh7vVHrO28Awmi54Hnt6NvStG8cyns9SRpbw4b6XSI1Cf7nxAP0kx2aAlc2RjacLJOxgIrkwQSArkKZAI3PjWbC4ZbYIUHtMzGSTuxlueNzxxVduNmPb0InWaFI1OTbBIEiY7XaUgwBsZ8gdq5+kdW3U6esbeTvb20EiO8QWmDsUHOrYCav2VdSrAEHwPxHvneaoHSroyVbWh9jRMz9VxwZ252bjmJnD+k5gdVqASXKnSQesnSNUagdM8dnxkirLcthgVYAgiCDwR60PU7HDrt0kNbcsjEEGGYncEEqSSWEHjvAbdocznQNEGMVr95VcAm2FHYuagy7OW8iYECTwdoMv026LgI11AzKoLbSXWBI9Tx3uR4+JFY6MdGXxly5ovr1SFQcQkkOTLRbEgaxJJbiSp3JIFSpWd1t72JVOHUs5r5lszpfSnC465b04O9btmN9SnUf2W3C/w+8VxTPclxVlmbEWrgJ3LtLA+pcSD8a/QwFCJ2NSlDMW0cQ6XI5TkXQzHX7Fm6MxdUdEZV13WhSAQsawBA22rpeb4Rrtl7au1suI1qxVl8yrLupjxFbVu2FACgADgAQB7AK9V7GNiupUc3qVizlmZKAPnVs9+TBli113HeVtPYKqOQu+xgV4t5RmKoFTGLsqAFgG3COGYzbmTcZGiYISOzqJq1UqRWQmNy3Evh2triYvG5rW6VEKBdDqulQJAQBYMzvM14fAY7VIxS6esQwUBItg6nWdO5MlJ+yqHYyTPUoCqYfIcaiqExfaVAu4kExhgSZBlj1V0ajJHWg7wQdzDZZjFuhjitSa9TKQCSNFoQOzCiUubCP7SdiKn6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2" name="Picture 4" descr="https://nespalionici.files.wordpress.com/2011/11/hr-logo-gore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034732" cy="10976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SE SVE MOŽE KOMPOSTIRATI?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42844" y="1643050"/>
            <a:ext cx="10215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Može se kompostirati</a:t>
            </a:r>
            <a:r>
              <a:rPr lang="hr-HR" dirty="0" smtClean="0"/>
              <a:t>: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Kuhinjski </a:t>
            </a:r>
            <a:r>
              <a:rPr lang="hr-HR" dirty="0" smtClean="0"/>
              <a:t>otpad (ostaci i kora voća i </a:t>
            </a:r>
          </a:p>
          <a:p>
            <a:r>
              <a:rPr lang="hr-HR" dirty="0" smtClean="0"/>
              <a:t>povrća, ljuske jaja, talog od kave, vrećice </a:t>
            </a:r>
          </a:p>
          <a:p>
            <a:r>
              <a:rPr lang="hr-HR" dirty="0" smtClean="0"/>
              <a:t>od čaja, ostaci kruha, listovi salate, blitve, </a:t>
            </a:r>
          </a:p>
          <a:p>
            <a:r>
              <a:rPr lang="hr-HR" dirty="0" smtClean="0"/>
              <a:t>kelja i sl</a:t>
            </a:r>
            <a:r>
              <a:rPr lang="hr-HR" dirty="0" smtClean="0"/>
              <a:t>.)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Vrtni </a:t>
            </a:r>
            <a:r>
              <a:rPr lang="hr-HR" dirty="0" smtClean="0"/>
              <a:t>ili zeleni otpad (uvelo cvijeće, granje, </a:t>
            </a:r>
          </a:p>
          <a:p>
            <a:r>
              <a:rPr lang="hr-HR" dirty="0" smtClean="0"/>
              <a:t>otpalo </a:t>
            </a:r>
            <a:r>
              <a:rPr lang="hr-HR" dirty="0" smtClean="0"/>
              <a:t>lišće i </a:t>
            </a:r>
            <a:r>
              <a:rPr lang="hr-HR" dirty="0" smtClean="0"/>
              <a:t>živice, zemlja iz </a:t>
            </a:r>
          </a:p>
          <a:p>
            <a:r>
              <a:rPr lang="hr-HR" dirty="0" smtClean="0"/>
              <a:t>lončanica, ostaci voća i povrća i sl</a:t>
            </a:r>
            <a:r>
              <a:rPr lang="hr-HR" dirty="0" smtClean="0"/>
              <a:t>.)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79874" name="Picture 2" descr="http://www.agroklub.com/upload/slike/spinat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2714644" cy="2714644"/>
          </a:xfrm>
          <a:prstGeom prst="rect">
            <a:avLst/>
          </a:prstGeom>
          <a:noFill/>
        </p:spPr>
      </p:pic>
      <p:pic>
        <p:nvPicPr>
          <p:cNvPr id="79876" name="Picture 4" descr="http://terracon-news.com/wp-content/uploads/2014/10/autumn_journa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14818"/>
            <a:ext cx="3071834" cy="2303876"/>
          </a:xfrm>
          <a:prstGeom prst="rect">
            <a:avLst/>
          </a:prstGeom>
          <a:noFill/>
        </p:spPr>
      </p:pic>
      <p:pic>
        <p:nvPicPr>
          <p:cNvPr id="79878" name="Picture 6" descr="http://baka.terrastatic.com/wp-content/uploads/2014/12/Ne-bacajte-koru-voca-i-povrca-3-3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143380"/>
            <a:ext cx="2714644" cy="180976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4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KOMPOSTIŠTE: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0034" y="164305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U </a:t>
            </a:r>
            <a:r>
              <a:rPr lang="hr-HR" dirty="0" smtClean="0"/>
              <a:t>prvoj radionici udruga Sunce nam je objasnila što je to kompostište i kako se izrađiva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U drugoj radionici smo u našem školskom dvorištu počeli izrađivati </a:t>
            </a:r>
            <a:r>
              <a:rPr lang="hr-HR" dirty="0" smtClean="0"/>
              <a:t>kompostište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Na kraju smo sve to zalili vodom i pokrili palminim granama</a:t>
            </a:r>
            <a:endParaRPr lang="hr-HR" dirty="0"/>
          </a:p>
        </p:txBody>
      </p:sp>
      <p:pic>
        <p:nvPicPr>
          <p:cNvPr id="8" name="Slika 7" descr="Nova slik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214686"/>
            <a:ext cx="3929090" cy="2357454"/>
          </a:xfrm>
          <a:prstGeom prst="rect">
            <a:avLst/>
          </a:prstGeom>
        </p:spPr>
      </p:pic>
      <p:pic>
        <p:nvPicPr>
          <p:cNvPr id="6" name="Slika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14686"/>
            <a:ext cx="3929091" cy="2357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428604"/>
            <a:ext cx="5691227" cy="3414736"/>
          </a:xfrm>
          <a:prstGeom prst="rect">
            <a:avLst/>
          </a:prstGeom>
        </p:spPr>
      </p:pic>
      <p:pic>
        <p:nvPicPr>
          <p:cNvPr id="3" name="Slika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43261"/>
            <a:ext cx="5476881" cy="328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KOMPOSTIRATI?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0034" y="142873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Tako pridonosimo:</a:t>
            </a:r>
          </a:p>
          <a:p>
            <a:r>
              <a:rPr lang="hr-HR" dirty="0" smtClean="0"/>
              <a:t>- smanjenju </a:t>
            </a:r>
            <a:r>
              <a:rPr lang="hr-HR" dirty="0" smtClean="0"/>
              <a:t>volumena otpada i rasterećenju odlagališta</a:t>
            </a:r>
            <a:br>
              <a:rPr lang="hr-HR" dirty="0" smtClean="0"/>
            </a:br>
            <a:r>
              <a:rPr lang="hr-HR" dirty="0" smtClean="0"/>
              <a:t>- smanjenju troškova odlaganja otpada </a:t>
            </a:r>
            <a:br>
              <a:rPr lang="hr-HR" dirty="0" smtClean="0"/>
            </a:br>
            <a:r>
              <a:rPr lang="hr-HR" dirty="0" smtClean="0"/>
              <a:t>- smanjenju onečišćenja tla, vode i zraka</a:t>
            </a:r>
            <a:br>
              <a:rPr lang="hr-HR" dirty="0" smtClean="0"/>
            </a:br>
            <a:r>
              <a:rPr lang="hr-HR" dirty="0" smtClean="0"/>
              <a:t>- povećanju kakvoće tla </a:t>
            </a:r>
            <a:br>
              <a:rPr lang="hr-HR" dirty="0" smtClean="0"/>
            </a:br>
            <a:r>
              <a:rPr lang="hr-HR" dirty="0" smtClean="0"/>
              <a:t>- povećanju kakvoće </a:t>
            </a:r>
            <a:r>
              <a:rPr lang="hr-HR" dirty="0" smtClean="0"/>
              <a:t>okoliša</a:t>
            </a:r>
            <a:endParaRPr lang="hr-HR" dirty="0"/>
          </a:p>
        </p:txBody>
      </p:sp>
      <p:pic>
        <p:nvPicPr>
          <p:cNvPr id="80898" name="Picture 2" descr="http://3.bp.blogspot.com/-bNg7H-0B29Q/T1ixA2wXjGI/AAAAAAAACWs/DoI-sMBt0kY/s1600/kompos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86058"/>
            <a:ext cx="4286280" cy="3214710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714348" y="335756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ŠAKA ZEMLJE SADRŽI VIŠE MIKROORGANIZAMA NEGO ŠTO IMA LJUDI NA PLANETU!!!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8596" y="214290"/>
            <a:ext cx="81439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00B050"/>
                </a:solidFill>
              </a:rPr>
              <a:t>HVALA</a:t>
            </a:r>
            <a:r>
              <a:rPr lang="hr-HR" sz="4800" dirty="0" smtClean="0">
                <a:solidFill>
                  <a:srgbClr val="00B050"/>
                </a:solidFill>
              </a:rPr>
              <a:t> </a:t>
            </a:r>
            <a:r>
              <a:rPr lang="hr-HR" sz="4400" dirty="0" smtClean="0">
                <a:solidFill>
                  <a:srgbClr val="00B050"/>
                </a:solidFill>
              </a:rPr>
              <a:t>NA</a:t>
            </a:r>
            <a:r>
              <a:rPr lang="hr-HR" sz="5400" dirty="0" smtClean="0">
                <a:solidFill>
                  <a:srgbClr val="00B050"/>
                </a:solidFill>
              </a:rPr>
              <a:t> </a:t>
            </a:r>
            <a:r>
              <a:rPr lang="hr-HR" sz="4400" dirty="0" smtClean="0">
                <a:solidFill>
                  <a:srgbClr val="00B050"/>
                </a:solidFill>
              </a:rPr>
              <a:t>CIJENJENOJ PAŽNJI!!!!</a:t>
            </a:r>
          </a:p>
          <a:p>
            <a:r>
              <a:rPr lang="hr-HR" sz="4400" dirty="0" smtClean="0">
                <a:solidFill>
                  <a:srgbClr val="00B050"/>
                </a:solidFill>
              </a:rPr>
              <a:t>POZIVAMO SVE UČENIKE/ICE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00B050"/>
                </a:solidFill>
              </a:rPr>
              <a:t>DA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00B050"/>
                </a:solidFill>
              </a:rPr>
              <a:t>SUDJELJUJU U ODRŽAVAJU KOMPOSTIŠTA!!!</a:t>
            </a:r>
          </a:p>
          <a:p>
            <a:endParaRPr lang="hr-HR" sz="4400" dirty="0" smtClean="0">
              <a:solidFill>
                <a:srgbClr val="00B050"/>
              </a:solidFill>
            </a:endParaRPr>
          </a:p>
          <a:p>
            <a:r>
              <a:rPr lang="hr-HR" sz="4400" dirty="0" smtClean="0">
                <a:solidFill>
                  <a:srgbClr val="7030A0"/>
                </a:solidFill>
              </a:rPr>
              <a:t>NAPRAVILE: LAURA PANDŽA </a:t>
            </a:r>
            <a:r>
              <a:rPr lang="hr-HR" sz="4000" dirty="0" smtClean="0">
                <a:solidFill>
                  <a:srgbClr val="7030A0"/>
                </a:solidFill>
              </a:rPr>
              <a:t>I JOSIPA BAJIĆ</a:t>
            </a:r>
            <a:endParaRPr lang="hr-HR" sz="4000" dirty="0">
              <a:solidFill>
                <a:srgbClr val="7030A0"/>
              </a:solidFill>
            </a:endParaRPr>
          </a:p>
        </p:txBody>
      </p:sp>
      <p:pic>
        <p:nvPicPr>
          <p:cNvPr id="81922" name="Picture 2" descr="http://i.gr-assets.com/images/S/photo.goodreads.com/hostedimages/1420382732i/13214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214950"/>
            <a:ext cx="1954113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58180" cy="857256"/>
          </a:xfrm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chemeClr val="tx1"/>
                </a:solidFill>
              </a:rPr>
              <a:t>OTPAD:</a:t>
            </a:r>
            <a:endParaRPr lang="hr-HR" sz="5400" dirty="0">
              <a:solidFill>
                <a:schemeClr val="tx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857232"/>
            <a:ext cx="4887841" cy="55721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0034" y="2071678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 Otpad</a:t>
            </a:r>
            <a:r>
              <a:rPr lang="hr-HR" dirty="0" smtClean="0"/>
              <a:t> </a:t>
            </a:r>
            <a:r>
              <a:rPr lang="hr-HR" dirty="0" smtClean="0"/>
              <a:t>je svaka tvar ili predmet koje posjednik odbacuje, namjerava ili mora </a:t>
            </a:r>
            <a:r>
              <a:rPr lang="hr-HR" dirty="0" smtClean="0"/>
              <a:t>odbaciti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hr-HR" dirty="0" smtClean="0"/>
              <a:t>Ovisno o svojstvima otpada, otpad se može podijeliti na opasni, neopasni i inertni </a:t>
            </a:r>
            <a:r>
              <a:rPr lang="hr-HR" dirty="0" smtClean="0"/>
              <a:t>otpad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tx1">
                    <a:lumMod val="95000"/>
                  </a:schemeClr>
                </a:solidFill>
              </a:rPr>
              <a:t>KAREPOVAC:</a:t>
            </a:r>
            <a:endParaRPr lang="hr-HR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2466" name="Picture 2" descr="http://www.lerotic.de/kastela/brdoo5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286280" cy="3506957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4786314" y="4429132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2"/>
                </a:solidFill>
              </a:rPr>
              <a:t>NA KAREPOVAC SVAKI DAN BACIMO OKO 360 TONA SMEĆA!!!</a:t>
            </a:r>
          </a:p>
          <a:p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7158" y="142873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Splitsko odlagalište mješovitog otpada- visoko 40 m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hr-HR" dirty="0" smtClean="0"/>
              <a:t>“Tempirana ekološka bomba-opasna za sve stanovnike grada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</p:txBody>
      </p:sp>
      <p:pic>
        <p:nvPicPr>
          <p:cNvPr id="62468" name="Picture 4" descr="http://peovica.hr/wp-content/uploads/2013/03/jp-peovica-odlagaliste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709108" cy="2209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8596" y="42860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Mnogi od nas još uvijek kućni otpad ne razvrstavaju već stavljaju sve u jedan kontenjer iako postoje kontenjeri za papir,staklo,limenke,plastiku,odjeću…</a:t>
            </a:r>
            <a:endParaRPr lang="hr-HR" dirty="0"/>
          </a:p>
        </p:txBody>
      </p:sp>
      <p:pic>
        <p:nvPicPr>
          <p:cNvPr id="76804" name="Picture 4" descr="http://www.enovine.net/reportaze/aktivnosti_mladih/12/Reciklaza/409159_363466687006200_363380980348104_1425025_150013217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86124"/>
            <a:ext cx="4287397" cy="3219446"/>
          </a:xfrm>
          <a:prstGeom prst="rect">
            <a:avLst/>
          </a:prstGeom>
          <a:noFill/>
        </p:spPr>
      </p:pic>
      <p:pic>
        <p:nvPicPr>
          <p:cNvPr id="76806" name="Picture 6" descr="http://www.recikliraj.hr/wp-content/uploads/2013/04/odjeca_obuc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494" cy="30003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0034" y="571480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smtClean="0">
                <a:solidFill>
                  <a:srgbClr val="0070C0"/>
                </a:solidFill>
              </a:rPr>
              <a:t>U Splitu još uvijek ne postoje kontenjeri za biootpad koji od ukupnog otpada čini 30%</a:t>
            </a:r>
          </a:p>
          <a:p>
            <a:endParaRPr lang="hr-HR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smtClean="0">
                <a:solidFill>
                  <a:srgbClr val="0070C0"/>
                </a:solidFill>
              </a:rPr>
              <a:t>40*0.3=12        40-12=28 m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smtClean="0">
                <a:solidFill>
                  <a:srgbClr val="0070C0"/>
                </a:solidFill>
              </a:rPr>
              <a:t>Da stanovnici Splita odlažu biootpad,visina Karepovca bila bi manja za 12 m</a:t>
            </a:r>
            <a:endParaRPr lang="hr-HR" sz="2000" dirty="0">
              <a:solidFill>
                <a:srgbClr val="0070C0"/>
              </a:solidFill>
            </a:endParaRPr>
          </a:p>
        </p:txBody>
      </p:sp>
      <p:pic>
        <p:nvPicPr>
          <p:cNvPr id="77826" name="Picture 2" descr="http://www.webgradnja.hr/images/clanci/586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3210788" cy="3301415"/>
          </a:xfrm>
          <a:prstGeom prst="rect">
            <a:avLst/>
          </a:prstGeom>
          <a:noFill/>
        </p:spPr>
      </p:pic>
      <p:sp>
        <p:nvSpPr>
          <p:cNvPr id="8" name="Strelica udesno 7"/>
          <p:cNvSpPr/>
          <p:nvPr/>
        </p:nvSpPr>
        <p:spPr>
          <a:xfrm>
            <a:off x="1500166" y="3786190"/>
            <a:ext cx="2143140" cy="10001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U RH ne postoji!!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hr-HR" sz="4800" dirty="0" smtClean="0"/>
              <a:t>ŠTO JE BIOOTPAD?</a:t>
            </a:r>
            <a:endParaRPr lang="hr-HR" sz="4800" dirty="0"/>
          </a:p>
        </p:txBody>
      </p:sp>
      <p:pic>
        <p:nvPicPr>
          <p:cNvPr id="4" name="Slika 3" descr="Nova slik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000372"/>
            <a:ext cx="3690963" cy="2214578"/>
          </a:xfrm>
          <a:prstGeom prst="rect">
            <a:avLst/>
          </a:prstGeom>
        </p:spPr>
      </p:pic>
      <p:sp>
        <p:nvSpPr>
          <p:cNvPr id="78850" name="AutoShape 2" descr="data:image/jpeg;base64,/9j/4AAQSkZJRgABAQAAAQABAAD/2wCEAAkGBxITEhUTEhIVFRUXGBoaGRYXFRsaGRgbHhgXGRgfGB0YHSggGB0lGxgaITEhJyorLi4uGB8zODUsNygtLisBCgoKDg0OGhAQGzUlICUtKysyOC0tNystNS8wLy0tLzUtLy0tLS0vMi0yLS0tLS8tLS8tLS0tLS0vLzUtLS0tLf/AABEIAPAA0gMBIgACEQEDEQH/xAAcAAEAAgMBAQEAAAAAAAAAAAAABQYDBAcCAQj/xABHEAACAQIFAAcDCAcGBAcAAAABAhEAAwQFEiExBhMiMkFRYXGBkQcUI0JSobHBFRZygpLR8DNDYpPS8SRTVLIlZISUo7Ph/8QAGgEBAAMBAQEAAAAAAAAAAAAAAAIDBAUBBv/EADMRAAIBAgQDBgUDBQEAAAAAAAABAgMRBBIhMRNBUQVhcaGx8BQigdHhMpGiFTNSU8Ej/9oADAMBAAIRAxEAPwDuNKUoBSlKAUpSgFKVCN0ow4uXbbawbJCsdBO7SV0hZZpAYyBA0maAm6VA3OmGDUsDdbshiT1VzTCrcYw2iG2s3ODvoMVk/WrCb/SNtqn6O5sVLhgezsw6t+zzCk8UBNUqC/WvD6tPb72kHq2Oo6rCjQFB1AnEJv6zxvQ9LsIdluFjJGyOVkBDuwUgAi4kHx1CKAnaVoZXm1q/q6sk6IDdkgA7iASBMFSPd6it+gFK1szxy2LNy886LSM7QJMKpYx6wKhW6X2QQpVw+plZQNWmA5kFJDzoMAb+HO1AWOlQI6XYVo0PqkAqdLaWBJAIaDIIBYHgiD418TphhDBDvBntdU8QNG8xwesUD1McgwBP0rUyzMbd9NdskiSDIggjmtugFKUoBSlKAUpSgFKUoBSlKAUpSgFKUoBUdm1uwltrlyyriRq7CsYLqCTI3A2Y/s+lSNKAruNxNh7FothGZcVCaRb7S9Yrf2kboIZ5bwk+dRuDz6yy21fA9opYQxaGleuGoqAw1aVbkAHvA8SRdKgL2Ox56wJh0UqboRmaQ+lZtMAGEBiVEGIKt4QSBGWOkGy3GwMalLMFALKy2g+mY7bSgHhHV+lZP0vbcBPmD6H2ZlVVHaZUJEQSIIYMIkAH2TOWYzEO5W7Y0KFnrJEMYQ7DUSOWmeNPjUrQGKzh0TuqFmJgATAgT5wNqhsizm7efS9ooNOoEow/usM+8nY6rziN+4d9jU9SgIXOc+Fi4trqXuFkL9jcwJ8I9P64qJuZ89q5p+YMVRbhUJb3UrZtXgqsNjqLMggCWEeG8/nvXC0Wwyg3dVrwUnR1qdaO0QD9Hr2kehBqIs5hmcicIu8Eg3EgfRWSQGBlQLhu7w86PAEGgNHG9IkfVbTBOzKhKzbYbJcv9XIABCMcPIHj1ibGTGza6SdrSmDe4TuHRIQsb6W92gj64fUCdkf7MV8vZjmSw/zZe0FXSEBbV1wUM0Xth1bFtMxsZYcV8x2MzXqri2cIlttCi2QyHSxtXdUAuFIW6LYBMbOTpMRQG1k3SI3Ht21wzqjlu1pCi1ChtLie8CYI2MkbcxZajcmu3ybvXWVtAXD1cESyebQx3mfLnipKgFKUoBSlKAUpSgFKUoBSlKAUpSgFKUoBSlKAUqr4npnb3FhDciZdmFu2IMHmXPHISPWqxjem+IklLg4PZFqFjfcB5aV27Rbf7G81U68E7XLY0Jy5HTDdUEKWEngTufYK91+dsxx7OS5YlzHaklpBOmGJ2Anbb8qn8o+UnFWLYRgl8KTu5brCDvu0kefnyPKvI1ky2WEklpqdqrXzDGJZttduGFQSYEn3AcmqVlvTm9iLRbqbdiOXa5rMQDKrpAA35Y7eRrf6I4k4lMVZvariFtjcMko6lCCIGkTbZoEDt8CpKrFyyoqlSlGOZkFmfTzEXGIsIbNqe/ctuLh541Wzb90n21DYnpVibbCMYzTvJuWFHwukT7IqFzDAGxp0C5OpQdLOSAdid22APJrDYznFoCVv3RDEANHHIjz5/Gq50pSd8zLoVYxVsq/a/qW39fcVa3DjEbbTbABJ7oDJp3JI8+dga6nh3JVSy6WIBKzMGNx6xX50weMvYnF4cXXLk4i3tsANV5ZMARO53O9fo+roRyqzdyipJSldK3gKUpUisUpSgFKUoBSlKAUpSgFQ2cZjiLT/AEVg3ba2ndonUSA0Kh8WJAAEHnw8ZmlAQf6bvBypwdza4iagZXtau13e4CBLeTDjcDA3SDEgFmwTwbdt1VdbPLG7qVvo4DKqLt5uB41KZyt7q5sNDAgxAJIHgJ2/rkc14yXNBeXcaXXvL+YneNj7CCPCocRZsrJZXlzEdf6Q3lbT81ee2VQEkuquqyOyIidRAB2K+cVPYa4WRWZSpKglTypIkg+zissUqZEVgx4Y2rgUwxRtJmIMGN/Dfxr5iMbbS2bruotgai87R5iOfdzX19N20YIKuhhhuCGHI89jQ9OO27mEEi5aOoMf73UOeRDjzj8zycd7GYIz9Cx9qlvjLGa2sHcxnbFrQyFiVNwaTB42RjAiPM81ma5mP2cN/E9cKcrSav8AyOzCN1e3kRXXYLn5rI8/m5j/ALq8/pDBeGEH/twfzqVD5l/5cfvP+Rr6bmZ+eFP71wUUu/8Al+CTXd5EEcZYmQOptqWlQ8MwCppAUGUA32HEc710D5J7k2sQRbKL1ikKUCkSg22HlB/ePnVDvi/1n0lpLtybmnSywpIt6iezsvkWOrf1FX/5McJdVb9y5p7ZQSs6WZdZZlkAEaXRJ5+jIPFbMN/c+nW5kxH9v69DT6Q5SNdwRHbJBGxE9oR7m9h4IqmY3LdPmx8Wbk/AAAegAHpXW8zweq6w+0gYDzIOl/gOr+NVXMsu5EfdW16Myx1Rz/oxhv8AxDC+t9T8H1flX6Grh2Ee3hsRYv3DshFyAJJEPMbiIAJrtuHuh1VxwwBE8wRImrClmSlUq90/S1jXw2JtNZtggJdb8XHgh8GEx4+k/gOkWHvYi5hrbhrltQxjukEwdJ8dO0/tCvFJMk4SW6JalKV6QFKUoBSlKAUpSgFKUoBUDneEa2wxNrZh3x4Ebbn02g+4/Vqer4yyIO4qFSCmrEoyyu5iweJW4iuvBHvHmD6gyPdVe+UHO/m2GIUxcu9hfMCO0fcPvIrby8GxfNk9x97Z93HtgR+6p5aonPeh9zGYg3L94JaXsoiCW0+JJbZST6HwqGaUo9+xbCMIzTk9Nzm2WXzdNnDX8Q1vDh/aEn8JO0mQuonia7jluAt2LS2rS6UUQBM+p3PJJM1GZT0RweHgpZDMPr3O20+YnZfcBU7XtODjue4isqj+XYo+YdAC9x3tYlrAJGlUDEcDvdsSZmPIbeQGhc+TjFeGZOfQq4H/ANpro9KOhTetiKxFRKyZzS38mmI31Zg0+EK/Pr9KNvQVvWPk0AjVjsSftaW0z7NzA9s1faV7wYdDx16j5lVyjoLh7Ls7FrsnYNHEAds83DsJkwfKrSqgCBsB4V9pUlFR2RByct2a+Kw5YhlbS6zBiRBiQw8QYHiOBUdicpuOd3tep6tvw11M0r1q54m1sU/EfJ1g7vVnEa7jWwo2YorBeAVB458ZM7k1cBSlenhSvlRwD3cOBbwhvPOzru1sbEwAdTTxEEfdXJMnx9zB4hLqgh7bbodiV4ZSDxKyPTY+FfpCtLMspsXxpv2UuD/EoJHsPI91VSp3d0aaVfLHK1dGbA4tL1tLtsyjqGU+YIkVlu3AoLMQABJJMAD1J4quW7+HwFs2MOGeGJFvWStudyC5kqJ309pu1sIqrZzj718jrG1clbY7KCI3gnw27TExO0SBUKuIjT03l0R5ToOeuy6smc+6cR2MGnWOdg7A6Sd+4sgvxMkqsbyQDUdm/Tm/Ns2UUadJde91rGJRSRIUkwGiSYPGxjVw2kHxYjtNxtzA8kneOSQC3Cqmo2EbZoGptrYImJBl2H7EmPs+rjTheLqSdk9t7beC+/8Aw1rD04q7Xh3979+Zdcl6XnE45rKIOoCNDHvs6ldR8gg1afOY9gt1U35PsrCdbdjYRaSd9l7Tmed2YA+tqrlXRoSlOClLnr9jBVjGM3GPIUpSrSsVpZtmlvD2zcumBwAN2Y+SjxNec5zW3h7etz+yo5Y+n8659m+cntXrnbulSqIu62lIghY+sQd25PA2k1mr4mNOy5supUXPXkW79a1/6TF/5a/66frWP+kxX+Wn+uucJ0ovf8p/4D/qrIvSW7/yrn+Wf9VZvicR/iaeBR6l1zXO+uUBcLiVdSCrFE2Pucn19oFbmD6XW3dLZtXAzkDV2dO50gjtTE+k+lUnCZzcunQtq4p8WcQB9++3w+AMlk9vReSQSFdCXjsgTMk/ViCJMCFHuLEVFOzjq7ad3X6CVCGTfRe7HSKUBr4TXSMB9pVcxmNuYi51Vgwo7z8ePO3h5DxqawOEFtdILMfFmJJJ9/HsquM8z02LJU8q13NmlKxX76oJYwKsKzLSoS90lsjg/fXm30osExqHxoe2ZO0rUw2Y237rCtuh4KVG5vlIvCVYo/gQSAfbFaGS5q6v83xGzjZWP1vIHzPkfH281udpWZYqd43RYar3TPOWsWgtsN1t2VUhSdA+s3HIB2HmR4A1Yahc5tYw37Bw7KLI1dcpgM3ataNJIMQA5PmJGxIInJNqyIxaTu0VfJbDtbXDrabUo7LFWCBCT32IiVMiN2I0n7REfig+uLNq/CNJuPYcG8ynf6sLbjUqr4aixlt6tds5sVE/NlPj2SZ2T/HsA3WRzICTBkV4OIzVg5S3YBDEKGBHHWgEdrddQtSTB0lokxWb4aNtHr199eZf8S76rTpy99Ct466oQXjbuNaJARQjfSPGqHkdm2oHamNR7H2gdbB5souG9dbV2WDWl7TBW37A7zNrClj4gsfBQLm9vMWcybYQNcAC7al1WTaJ3lSFF1dmM7EgTpXJ/wCJSg+hjSutt9mLjVpX/Ck8ncxxXnwkUklt6+I+Ibu3v6eBJ5NgupspbMagJYjguSWc+9yx99btVrKnzE3fpVthA4DmD2voMPJtgtsnWdcNvEDY7k2WtaMwpSlAU3pyim9h5AO1zn3VDC0n2F/hH8qveNtI922j2VdSlxtTWwwUg2gBJ2E6jt46fSq/Yx1p1LJlqkAOZFsQQoXYfR7kluBOwMTEVy8V2c61XiKdvp+TdQxipwy5bkP1SH6i/wAI/lXwYZPsL/CKlMXmSKpb9HqgVdRZrMr/AGV1vsrHaRRvudY2BNbQxiaiP0aYDuobquQgDTHVzBXVHmy6eSKr/pT/ANnl+S3+oL/Dz/BU8JaPzspbQElICrtJ7E6hwAPtce+rll+XC2gdgWuWmPWrJIIjlViNlIcbSYI5JrBazooAwwPUBiilisQxu6AI0iQYkGfrLtvUtlWIe+ovNZbDuDp0vyy8w3HmY8iDEgmehh8OqWt7u1jHWrOppsjYyyEHVTsu6eRtkysfszp9wPiK0OkGMYkYe33359n9bn0FSARbaliOyssB9jbdedx5Dj4Co3o3ZLl8Q+5YkL7PH79vdU6rbtFc/Q8pJRTm+XqSuW4FbKBV958WPia2qVC9JM0FlI3k7bVPSKKruT1PeeZr1SmNzE1Sc9zHE38MotAhi5J1SNt/OpkW2Yi5d3eIjwH8zWPEiRXzuL7atPJS5czoUMGpWznIuk+Jv4dDqJ1HskgkgT/tVSTPbwM6z8a7VnGRpfDq/iCPiP6NRyfJ5gCgBttuAZFx5/Gr6XbNKMFxL37iyrgXe8Gkii5N05vWyJY/GuudDuny3YVzXLuk3ybtaBuYVy4G5tt3v3SNj7D8a2vkcyovdfEXJ0WiFVT43OTP7IjbzYeVdD4+g6LrJ6L9zK8PUUsklufo1GkA+dRef5ULySu1xd1Pj7K2MBitQrdq+E41oXWzKPmpyIno5mZvW4f+0TZvXyPv/EGvea4LEPctNZv9UqkdYumdY62y5gzsSiOnsuk+FReYr83xaXhslzZ/fAP5N7jVnqVNtqz3R7Vik1JbMgMVkd433uJintq7oWQD6q9QCBvsSLbiR4XPStPD5JmBRdWN0tuSApaCURedUESGMRywiI3tdKsKimYxHs3UstmZV7jqURlLMe3dIAg7Agom+x0eZq51yL5Tc5tPibXVaxew7HUWQqJDBlidzBBPvq4dBelV3HNfL20tpb0BQpJMtrmWMA90eA5qCmm7FsqTUFIttKUqZUKUpQCvgEcV9pQFQ6T9NLdk2xYaxe1MQ8XAdEFYJ0nbk8+VWXBZhZvSbN23cjnQ4aPKdJ2rkXTzK+oxbwIS5219/eH8U/dXROgWV9Rg0kQ9z6RvPtd0e5YHxqinOTm0zXWpQjSjJc/fkWIivtKVeZCv9JMzTq2tq3bkAiCNuT4RUrlaqLSKrK2lQJUg7xvx61WulFqL0x3gPjxU/keX9Tb3Hbbdj+A9386zwlJ1Hc1VIxVKNmSDNAk1B53hg9xGPCyY8z4ffv7qk8zJ6to8qrGR5ub6XFfv2jpnzB7pPrsR7qxdsVZ0sM5R93KqMbyR7vHetTFHatq5WjiDzXxNO7Z3KaPKJWK1ci3b8yq/9s/lWwTCk+QJ+6lrLGYLvpVRzHO0CPiatzxX6noWOSWrNLExp3P9cVrZL1VtXVAFlyxj6zEAE+3atPpLiCsWlO5/D+t6j4KrAMEj4biPgYro0sPmpavcOauXzKswgjerfZeQDXLMhxBYjVzt+FdMy49gV3Oy243gzlY6K/UjS6U4bXh2813/ACP3GtnI8Qbli2x50wfaOyfvBrNj0m0481b8DUX0Pb/h48nYfgfxNdTap4oy70vB+pOUpSrSkovyldFevT5xZX6W2O0oG7oPxYfeNvKsXyOWIwt5/tXiPcqJ+ZNX+q7mF9MEvV4dE1XWe5DMQq8am7IJPaKgLtyd4FV5EpZix1rU8rLFSue3+kl3cudTeGi+yIvsVbW/7xavvQfpJdxGK0G4zIbbkq0HSVZRzHhuPIzUs6vYy8eDaSe50GlKVIuFKUoCv9K+joxfUT9S4C3rbPfHvgD31NnEIDoLKG+zIn4VUulfSVY6qw8z3nU/cpH3kezzqiYkyNgPZFYqmKhTnZK50aOCqVYJt2S2O20rl2Q/KC1gC3iVa4gACusa19GkjWPXn2zt0zC4lLiLcRgysAVI4IPFaoTU1dGSrQnSdpIxYjBK7o7fUkgeu0fDn2xW1SlSSSKm2zzcUEEHg1zzAXXt4u9aY9hgQN/rodo9qz/DXRa5Z0+wdxLzXEkGQykfaAmsWOw/HpOHVE6c8ruTt25Wu29RmR5sMVaDgaWBhl8m8fceRUwluvialJ0W4y3R34SjlUkZbVnVse74+tbt2+AKxqsCtLMb4VCSf9vGsaTqSSKbZ5FdzdkDF2iQvJ8BuRVew+M1l3J7IG3pOwqPzbMmuO3gCZj8J91TOQ5UroQ41KYJH4fhPwr6xUVQpXn3HrcpyagSuSXAzqqGWJiOI8ZPkK6tgrelQK550SsJ17qFgo0e6AR/XpXSEG1b8BT+ZyWxy8ROTilLcxY5otuf8Lfgaieho+gJ83b8APyrZ6SYjRh38z2fj/8Ale+j9jRh7Y8Suo/vEt+ddDep9Cral4s859nSYVAzgsWOlRqVZMTuXYAAAE8ztsDVdv8Aygqv9wD/AOps/wCqvfyl4w2rVlgY+kI/+N/5VQMfl2N0l2wt7TBM6eBE7wdtvOKtdzm4jEzhLLCLZab3ynvwuEtz6423+QNQWYdJWxLtdcKhgKES4HCqJiSNpLFj8PKpLIm/RzFLlkNi7ttSrl1KICJZSAdShTG/1yDwFBERnTXsQr3rhLPbQsCWMuASG0r3UUwIA3BiZ1VRUrRi8rLJYXEVqLez6eHK/tEddxx8KmPkbJOLeR/c3CPMzdtmfQQaqV66V7ysv7SlZPluBvVo+R+8647qyohsKTz2lh0jUPIgAj2ipR1ehzMFTq8X5la2uunU7RSlKtO4Ca590l6YFw1qyAEMgudyw9IMAH1mQfCrpnGDa9Ze2rlCwifyPoeD7a5dneSX8PvdWFna4u6kwfePfFYsZOpFfItOZ0Oz6VGcv/R68kRpvTzz5mtfFYuBE71kvER6+n8prQvuD61zKcVJn0cYmgzSanei3Su7gn2l7R71otA55T7LfcfHzEHc2rdyjIsTimAs2WYfbIhB7WO3510oX5FOJjTyNVNju2T5vYxVvrLFwOswfAqYBhgdwdxzW9VO6CdDDgi125c1XXXSVWdCiQfHvmRyQI8BuZuBNbVe2p8tUUVJqDuj7UZnuXLdQyPumpOvhpJXVis5Vcy5cPcLArbJ522b2+FTeX4kPttMTIMg/wAqkul2QdcnZ5qu5RlL2AFOxPj7+D7a4PaPZvFi5Lcvw9SVLnoTl2+FBJ8K510t6RgsbKsNR70Hj/D7fOrfn2OKsiPaPVuYZgSCBB4jgjnnwrnWI6IYe49y71rWbOqEZyCXPiRO5HHnzWLsvs9U3xKya6czZLFLLanzNnIcga7Ny52UAmPFvIelXbKcOttAu2s7hZ3JPG3lFc8yrISj6cPir2meVDID7pIrsPQzo0thRcZ2uXGG7MSfgD+PNdOvgZ1pXlLTkrWPI4zLDKlZmzlGQ6LovDaQAy+ccGrJQCtDOMxWxbLHvfVHmf5CupCKpQt0MDbqS72Q+eN84xFvDrwDL/ifu29pqzioTo1l5UG9cH0lzffkLz7iTufd5VN0pp6yfMlVa0itkVrp9khxWG7IYvabrVQR9IQrAoZ+0CR8KpPR3MMbhbGJ1YS8GxFxii/NG0oNwzOEXckFQAYkJ5AT0POMXiku2lsWle2VdrpYGRpNvSqkHZmDPAgyV8NzWq2eYsa/+AYlQkAXNmLKvdJTgO0EncBGMcTY9VZFUbKV7HOsuy91Oo2cQWP1nt3mO8Tuy7cD3ADgCpzDZcjd+3eUg6lPVXyFbmdEaTvvEbnfnerTeznFrqPzMkQ+lVLMzMt4W1k6IUMvb9nEwaxYrpBiVK/8G3aLaF19q4RavPpMqApm2o5Pe9xxLBRUs2ZmyeMclbKjm3SnJMXfYLawl0hmVVuG0xCsrPrbeCiHUnabTIU+VdhyvKLNhVCIupUW2bmlesYKqqNTASdlHwrNl99ntq7oUY8qZ23PmAeN+PGtmtcIRhHLHYyzk5ScnuKUpUyIqs4Xpbh7qIHRgLp0aCAeeqHaHkTdSOZU6u7JFmqtYfPb/VoXwVzXpYsArDdV8BpIE+p4IAkyoAg8xuZe6A/M4BViuiLbkCwt8cQuoq2wJP4ioW/kmABYm7i4UjUAtswOre6YaIIVEYnzgRMirpf6RXkIDYFtRYqoDE6o6+dP0fMWQR4RcQkgTWf9M39wuCadTKCdQGytpLdjiQBIkdoQTvEHCL5F8MTWgrRk/wByI6O5TlvW9SuG1XVDMXuDWOzcKctsDKzsoHPjNXZVA2HFQ2QY0sTb+b9UERDIBC6mAZ1AZQRBPjvzMVNVJKxVKcpO8ncV5uWwwIIkEQRXqlekSl4m9fw9wotxoHAJkEeGzTHuqwZFjrl1SXVQBsCPE+O28V7zXKlvFCTGk7+ZXy+P4mo/FZRdtN1mGYjzT/fvD271mUZwlfdGtyp1IpbSLCa18Rg1cQRUThekYB030KMOSASPeOR99S+Hxlt+46t7D+XhV0ZxlsZ5U5R3RE47o/1g0s0r5VrXuh9pypeDpEKANgOYFWalSsiKdiKwWQ2LfdUfCpRVA4rWxOY2rfeuKPSZPwG9QuI6QvcOjDWyT9oj8uB7TUZVIxJxpzkS+Z5mllZY7+Cjk/yHrUPluBfEOMRf7vKJ4HyP7P4+znLluQHV1uIbW/OnlR5T9o/d7asFRUXN3lt0JOUYK0d+v2FKUq0pFKjukOY/N8NdvCJRCRPGrhZ95Fc1zTpjiMx6jDYVWs3GYFyH+sNwQw3CCNXnt6bxlNIshSlPVbHW6ViwltlRVZy7BQC5ABYgbkgbCTvtWWpFYpSlAKUpQClKUApSlAc9+UdLuHu28Xh3a2WGhyvBI3XUDs20iCD3a89HPlEZitvE2ixJAD2hJJPEoNz+78KtnSzKzicLctKJaJT9objniePfVFt9F8bgHsX7IF5zs6KNgTysn6sba9orPNSjK62N1N0p0ssv1cuXmdSpXlCYEiD4jyr1WgwilKUBgxODt3BDqG9o39x5FROJ6L2m7rMh+IHx3++p2lRcIvdE41JR2ZWv1buju4lh7mH4PX39W7p7+JY+4n8WqyUqPCiT48+vkiEw3Riwve1P7TA+CxUvZsKghFCjyAj8KyVHdIMY1qwzr3pRQYJgu62wYAJMapiDxwalGEY7IhKpKX6mSNK51i0Fu5cY3XJ0qbdwMQ4bSVfU0y5mG0mE47PNXPo5jmv4a3ccQxBDepVipIjwMT76tlTlFJtFKqRbsmSVK+ExVfzTpjhbJjU10zv1Y1Ab7yZAMeQk+lVSkoq7ZbGEpO0Vchvldx2nCpaHN1x8F3/ErVY6KfJ5fvFbuILWLYggDa63BBH/AC/ad/Qc11P5lYuvbxGlbjKv0b8gA7ynhJHjzFb1RcE3dlsa7jDLE8200gASYAG5JO3mTuT616pSrCgUpSgFKUoBSlKAUpSgFReb9IcLhiov3QhYwoCsxJ8NkBNb2Msl0ZVcoSIDDkf17vdVY/UWzr6wuesiNfb1biDBNwmYJ353oDBmfyg2VLJh11spKlnlFUjY7N2mIP1YExzUNf6bYotoR7OuCSDCKqjc6dRYl4GwO3nHhsZh8nlhA7C3q0hSvbVdRkhhLk6dIgjcA6o25qQyb5PrFpzcJYMGbTpYEHkI7SgloJ7JkbnmquHJzu5adF9y7iQULKOvVu/kaWTZ6z/SFrpf1O6mBC6ZW2yxErCncsDwaumW5it0eAaAYBkEHhlPip+I4MGqVn2SXLb61EMfKQlwDfwMhuTEyNyCd6jcDmhBkalZTMBhqVjtIkBdR4mAr7gwZVfLuG+3p+CWSNRfLv6/kuXSfpZbwrdUFL3ympU2C7khdTE7AlTxJ24qodBsyuW7t24y6kKgXWZwpVl1EAG4wBPa3BOwjzqwXs1t4my7EL1tpGLKVkXEABbSrAkMNjpPaU7cNJo+XYG1icXashNIZu19GUhVBZtyoglVI99eyvmTMc8XOhmpZb57Lws+v4Ox4HFLdtpcTuuoYewiRWeviqAIAgDwqKz3pJhsIs37oBiQg3dvYo3952q29i1Jt2RLVhxeGS6jW7i6kYEMPMH2ce2vWHuh1VhwwBHsImslDwqNzoOGMHE3er8gFD88agIA8Nl49d6xLnDZeBhrpW4BAsMsLpTuol77JAAAbfWTUz0lzW7ZTTZs3LlxhsVtsyp6tpB38hVAOAvtqN2zebXOotauHVPMyu9U4rFVFZWbfoaMJg4SvJtJepJY6/dvSbrlgfqzCL+7xp9TJHiSNxDYzCRM7Rz6VYsrtMCJRwON0b8xvW3iMqVrttEVijMJ7DQijd1YkbAqCAfMx5TzuBUravc6XxFOhotu4n+jGBNnC2rbTqCywJmCxLECfAEwPZUpSldZKyscZtt3YpSlengpSlAKUpQClKUApSlAKVGZ5h8Q4trh7vVHrO28Awmi54Hnt6NvStG8cyns9SRpbw4b6XSI1Cf7nxAP0kx2aAlc2RjacLJOxgIrkwQSArkKZAI3PjWbC4ZbYIUHtMzGSTuxlueNzxxVduNmPb0InWaFI1OTbBIEiY7XaUgwBsZ8gdq5+kdW3U6esbeTvb20EiO8QWmDsUHOrYCav2VdSrAEHwPxHvneaoHSroyVbWh9jRMz9VxwZ252bjmJnD+k5gdVqASXKnSQesnSNUagdM8dnxkirLcthgVYAgiCDwR60PU7HDrt0kNbcsjEEGGYncEEqSSWEHjvAbdocznQNEGMVr95VcAm2FHYuagy7OW8iYECTwdoMv026LgI11AzKoLbSXWBI9Tx3uR4+JFY6MdGXxly5ovr1SFQcQkkOTLRbEgaxJJbiSp3JIFSpWd1t72JVOHUs5r5lszpfSnC465b04O9btmN9SnUf2W3C/w+8VxTPclxVlmbEWrgJ3LtLA+pcSD8a/QwFCJ2NSlDMW0cQ6XI5TkXQzHX7Fm6MxdUdEZV13WhSAQsawBA22rpeb4Rrtl7au1suI1qxVl8yrLupjxFbVu2FACgADgAQB7AK9V7GNiupUc3qVizlmZKAPnVs9+TBli113HeVtPYKqOQu+xgV4t5RmKoFTGLsqAFgG3COGYzbmTcZGiYISOzqJq1UqRWQmNy3Evh2triYvG5rW6VEKBdDqulQJAQBYMzvM14fAY7VIxS6esQwUBItg6nWdO5MlJ+yqHYyTPUoCqYfIcaiqExfaVAu4kExhgSZBlj1V0ajJHWg7wQdzDZZjFuhjitSa9TKQCSNFoQOzCiUubCP7SdiKn6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8852" name="AutoShape 4" descr="data:image/jpeg;base64,/9j/4AAQSkZJRgABAQAAAQABAAD/2wCEAAkGBxITEhUTEhIVFRUXGBoaGRYXFRsaGRgbHhgXGRgfGB0YHSggGB0lGxgaITEhJyorLi4uGB8zODUsNygtLisBCgoKDg0OGhAQGzUlICUtKysyOC0tNystNS8wLy0tLzUtLy0tLS0vMi0yLS0tLS8tLS8tLS0tLS0vLzUtLS0tLf/AABEIAPAA0gMBIgACEQEDEQH/xAAcAAEAAgMBAQEAAAAAAAAAAAAABQYDBAcCAQj/xABHEAACAQIFAAcDCAcGBAcAAAABAhEAAwQFEiExBhMiMkFRYXGBkQcUI0JSobHBFRZygpLR8DNDYpPS8SRTVLIlZISUo7Ph/8QAGgEBAAMBAQEAAAAAAAAAAAAAAAIDBAUBBv/EADMRAAIBAgQDBgUDBQEAAAAAAAABAgMRBBIhMRNBUQVhcaGx8BQigdHhMpGiFTNSU8Ej/9oADAMBAAIRAxEAPwDuNKUoBSlKAUpSgFKVCN0ow4uXbbawbJCsdBO7SV0hZZpAYyBA0maAm6VA3OmGDUsDdbshiT1VzTCrcYw2iG2s3ODvoMVk/WrCb/SNtqn6O5sVLhgezsw6t+zzCk8UBNUqC/WvD6tPb72kHq2Oo6rCjQFB1AnEJv6zxvQ9LsIdluFjJGyOVkBDuwUgAi4kHx1CKAnaVoZXm1q/q6sk6IDdkgA7iASBMFSPd6it+gFK1szxy2LNy886LSM7QJMKpYx6wKhW6X2QQpVw+plZQNWmA5kFJDzoMAb+HO1AWOlQI6XYVo0PqkAqdLaWBJAIaDIIBYHgiD418TphhDBDvBntdU8QNG8xwesUD1McgwBP0rUyzMbd9NdskiSDIggjmtugFKUoBSlKAUpSgFKUoBSlKAUpSgFKUoBUdm1uwltrlyyriRq7CsYLqCTI3A2Y/s+lSNKAruNxNh7FothGZcVCaRb7S9Yrf2kboIZ5bwk+dRuDz6yy21fA9opYQxaGleuGoqAw1aVbkAHvA8SRdKgL2Ox56wJh0UqboRmaQ+lZtMAGEBiVEGIKt4QSBGWOkGy3GwMalLMFALKy2g+mY7bSgHhHV+lZP0vbcBPmD6H2ZlVVHaZUJEQSIIYMIkAH2TOWYzEO5W7Y0KFnrJEMYQ7DUSOWmeNPjUrQGKzh0TuqFmJgATAgT5wNqhsizm7efS9ooNOoEow/usM+8nY6rziN+4d9jU9SgIXOc+Fi4trqXuFkL9jcwJ8I9P64qJuZ89q5p+YMVRbhUJb3UrZtXgqsNjqLMggCWEeG8/nvXC0Wwyg3dVrwUnR1qdaO0QD9Hr2kehBqIs5hmcicIu8Eg3EgfRWSQGBlQLhu7w86PAEGgNHG9IkfVbTBOzKhKzbYbJcv9XIABCMcPIHj1ibGTGza6SdrSmDe4TuHRIQsb6W92gj64fUCdkf7MV8vZjmSw/zZe0FXSEBbV1wUM0Xth1bFtMxsZYcV8x2MzXqri2cIlttCi2QyHSxtXdUAuFIW6LYBMbOTpMRQG1k3SI3Ht21wzqjlu1pCi1ChtLie8CYI2MkbcxZajcmu3ybvXWVtAXD1cESyebQx3mfLnipKgFKUoBSlKAUpSgFKUoBSlKAUpSgFKUoBSlKAUqr4npnb3FhDciZdmFu2IMHmXPHISPWqxjem+IklLg4PZFqFjfcB5aV27Rbf7G81U68E7XLY0Jy5HTDdUEKWEngTufYK91+dsxx7OS5YlzHaklpBOmGJ2Anbb8qn8o+UnFWLYRgl8KTu5brCDvu0kefnyPKvI1ky2WEklpqdqrXzDGJZttduGFQSYEn3AcmqVlvTm9iLRbqbdiOXa5rMQDKrpAA35Y7eRrf6I4k4lMVZvariFtjcMko6lCCIGkTbZoEDt8CpKrFyyoqlSlGOZkFmfTzEXGIsIbNqe/ctuLh541Wzb90n21DYnpVibbCMYzTvJuWFHwukT7IqFzDAGxp0C5OpQdLOSAdid22APJrDYznFoCVv3RDEANHHIjz5/Gq50pSd8zLoVYxVsq/a/qW39fcVa3DjEbbTbABJ7oDJp3JI8+dga6nh3JVSy6WIBKzMGNx6xX50weMvYnF4cXXLk4i3tsANV5ZMARO53O9fo+roRyqzdyipJSldK3gKUpUisUpSgFKUoBSlKAUpSgFQ2cZjiLT/AEVg3ba2ndonUSA0Kh8WJAAEHnw8ZmlAQf6bvBypwdza4iagZXtau13e4CBLeTDjcDA3SDEgFmwTwbdt1VdbPLG7qVvo4DKqLt5uB41KZyt7q5sNDAgxAJIHgJ2/rkc14yXNBeXcaXXvL+YneNj7CCPCocRZsrJZXlzEdf6Q3lbT81ee2VQEkuquqyOyIidRAB2K+cVPYa4WRWZSpKglTypIkg+zissUqZEVgx4Y2rgUwxRtJmIMGN/Dfxr5iMbbS2bruotgai87R5iOfdzX19N20YIKuhhhuCGHI89jQ9OO27mEEi5aOoMf73UOeRDjzj8zycd7GYIz9Cx9qlvjLGa2sHcxnbFrQyFiVNwaTB42RjAiPM81ma5mP2cN/E9cKcrSav8AyOzCN1e3kRXXYLn5rI8/m5j/ALq8/pDBeGEH/twfzqVD5l/5cfvP+Rr6bmZ+eFP71wUUu/8Al+CTXd5EEcZYmQOptqWlQ8MwCppAUGUA32HEc710D5J7k2sQRbKL1ikKUCkSg22HlB/ePnVDvi/1n0lpLtybmnSywpIt6iezsvkWOrf1FX/5McJdVb9y5p7ZQSs6WZdZZlkAEaXRJ5+jIPFbMN/c+nW5kxH9v69DT6Q5SNdwRHbJBGxE9oR7m9h4IqmY3LdPmx8Wbk/AAAegAHpXW8zweq6w+0gYDzIOl/gOr+NVXMsu5EfdW16Myx1Rz/oxhv8AxDC+t9T8H1flX6Grh2Ee3hsRYv3DshFyAJJEPMbiIAJrtuHuh1VxwwBE8wRImrClmSlUq90/S1jXw2JtNZtggJdb8XHgh8GEx4+k/gOkWHvYi5hrbhrltQxjukEwdJ8dO0/tCvFJMk4SW6JalKV6QFKUoBSlKAUpSgFKUoBUDneEa2wxNrZh3x4Ebbn02g+4/Vqer4yyIO4qFSCmrEoyyu5iweJW4iuvBHvHmD6gyPdVe+UHO/m2GIUxcu9hfMCO0fcPvIrby8GxfNk9x97Z93HtgR+6p5aonPeh9zGYg3L94JaXsoiCW0+JJbZST6HwqGaUo9+xbCMIzTk9Nzm2WXzdNnDX8Q1vDh/aEn8JO0mQuonia7jluAt2LS2rS6UUQBM+p3PJJM1GZT0RweHgpZDMPr3O20+YnZfcBU7XtODjue4isqj+XYo+YdAC9x3tYlrAJGlUDEcDvdsSZmPIbeQGhc+TjFeGZOfQq4H/ANpro9KOhTetiKxFRKyZzS38mmI31Zg0+EK/Pr9KNvQVvWPk0AjVjsSftaW0z7NzA9s1faV7wYdDx16j5lVyjoLh7Ls7FrsnYNHEAds83DsJkwfKrSqgCBsB4V9pUlFR2RByct2a+Kw5YhlbS6zBiRBiQw8QYHiOBUdicpuOd3tep6tvw11M0r1q54m1sU/EfJ1g7vVnEa7jWwo2YorBeAVB458ZM7k1cBSlenhSvlRwD3cOBbwhvPOzru1sbEwAdTTxEEfdXJMnx9zB4hLqgh7bbodiV4ZSDxKyPTY+FfpCtLMspsXxpv2UuD/EoJHsPI91VSp3d0aaVfLHK1dGbA4tL1tLtsyjqGU+YIkVlu3AoLMQABJJMAD1J4quW7+HwFs2MOGeGJFvWStudyC5kqJ309pu1sIqrZzj718jrG1clbY7KCI3gnw27TExO0SBUKuIjT03l0R5ToOeuy6smc+6cR2MGnWOdg7A6Sd+4sgvxMkqsbyQDUdm/Tm/Ns2UUadJde91rGJRSRIUkwGiSYPGxjVw2kHxYjtNxtzA8kneOSQC3Cqmo2EbZoGptrYImJBl2H7EmPs+rjTheLqSdk9t7beC+/8Aw1rD04q7Xh3979+Zdcl6XnE45rKIOoCNDHvs6ldR8gg1afOY9gt1U35PsrCdbdjYRaSd9l7Tmed2YA+tqrlXRoSlOClLnr9jBVjGM3GPIUpSrSsVpZtmlvD2zcumBwAN2Y+SjxNec5zW3h7etz+yo5Y+n8659m+cntXrnbulSqIu62lIghY+sQd25PA2k1mr4mNOy5supUXPXkW79a1/6TF/5a/66frWP+kxX+Wn+uucJ0ovf8p/4D/qrIvSW7/yrn+Wf9VZvicR/iaeBR6l1zXO+uUBcLiVdSCrFE2Pucn19oFbmD6XW3dLZtXAzkDV2dO50gjtTE+k+lUnCZzcunQtq4p8WcQB9++3w+AMlk9vReSQSFdCXjsgTMk/ViCJMCFHuLEVFOzjq7ad3X6CVCGTfRe7HSKUBr4TXSMB9pVcxmNuYi51Vgwo7z8ePO3h5DxqawOEFtdILMfFmJJJ9/HsquM8z02LJU8q13NmlKxX76oJYwKsKzLSoS90lsjg/fXm30osExqHxoe2ZO0rUw2Y237rCtuh4KVG5vlIvCVYo/gQSAfbFaGS5q6v83xGzjZWP1vIHzPkfH281udpWZYqd43RYar3TPOWsWgtsN1t2VUhSdA+s3HIB2HmR4A1Yahc5tYw37Bw7KLI1dcpgM3ataNJIMQA5PmJGxIInJNqyIxaTu0VfJbDtbXDrabUo7LFWCBCT32IiVMiN2I0n7REfig+uLNq/CNJuPYcG8ynf6sLbjUqr4aixlt6tds5sVE/NlPj2SZ2T/HsA3WRzICTBkV4OIzVg5S3YBDEKGBHHWgEdrddQtSTB0lokxWb4aNtHr199eZf8S76rTpy99Ct466oQXjbuNaJARQjfSPGqHkdm2oHamNR7H2gdbB5souG9dbV2WDWl7TBW37A7zNrClj4gsfBQLm9vMWcybYQNcAC7al1WTaJ3lSFF1dmM7EgTpXJ/wCJSg+hjSutt9mLjVpX/Ck8ncxxXnwkUklt6+I+Ibu3v6eBJ5NgupspbMagJYjguSWc+9yx99btVrKnzE3fpVthA4DmD2voMPJtgtsnWdcNvEDY7k2WtaMwpSlAU3pyim9h5AO1zn3VDC0n2F/hH8qveNtI922j2VdSlxtTWwwUg2gBJ2E6jt46fSq/Yx1p1LJlqkAOZFsQQoXYfR7kluBOwMTEVy8V2c61XiKdvp+TdQxipwy5bkP1SH6i/wAI/lXwYZPsL/CKlMXmSKpb9HqgVdRZrMr/AGV1vsrHaRRvudY2BNbQxiaiP0aYDuobquQgDTHVzBXVHmy6eSKr/pT/ANnl+S3+oL/Dz/BU8JaPzspbQElICrtJ7E6hwAPtce+rll+XC2gdgWuWmPWrJIIjlViNlIcbSYI5JrBazooAwwPUBiilisQxu6AI0iQYkGfrLtvUtlWIe+ovNZbDuDp0vyy8w3HmY8iDEgmehh8OqWt7u1jHWrOppsjYyyEHVTsu6eRtkysfszp9wPiK0OkGMYkYe33359n9bn0FSARbaliOyssB9jbdedx5Dj4Co3o3ZLl8Q+5YkL7PH79vdU6rbtFc/Q8pJRTm+XqSuW4FbKBV958WPia2qVC9JM0FlI3k7bVPSKKruT1PeeZr1SmNzE1Sc9zHE38MotAhi5J1SNt/OpkW2Yi5d3eIjwH8zWPEiRXzuL7atPJS5czoUMGpWznIuk+Jv4dDqJ1HskgkgT/tVSTPbwM6z8a7VnGRpfDq/iCPiP6NRyfJ5gCgBttuAZFx5/Gr6XbNKMFxL37iyrgXe8Gkii5N05vWyJY/GuudDuny3YVzXLuk3ybtaBuYVy4G5tt3v3SNj7D8a2vkcyovdfEXJ0WiFVT43OTP7IjbzYeVdD4+g6LrJ6L9zK8PUUsklufo1GkA+dRef5ULySu1xd1Pj7K2MBitQrdq+E41oXWzKPmpyIno5mZvW4f+0TZvXyPv/EGvea4LEPctNZv9UqkdYumdY62y5gzsSiOnsuk+FReYr83xaXhslzZ/fAP5N7jVnqVNtqz3R7Vik1JbMgMVkd433uJintq7oWQD6q9QCBvsSLbiR4XPStPD5JmBRdWN0tuSApaCURedUESGMRywiI3tdKsKimYxHs3UstmZV7jqURlLMe3dIAg7Agom+x0eZq51yL5Tc5tPibXVaxew7HUWQqJDBlidzBBPvq4dBelV3HNfL20tpb0BQpJMtrmWMA90eA5qCmm7FsqTUFIttKUqZUKUpQCvgEcV9pQFQ6T9NLdk2xYaxe1MQ8XAdEFYJ0nbk8+VWXBZhZvSbN23cjnQ4aPKdJ2rkXTzK+oxbwIS5219/eH8U/dXROgWV9Rg0kQ9z6RvPtd0e5YHxqinOTm0zXWpQjSjJc/fkWIivtKVeZCv9JMzTq2tq3bkAiCNuT4RUrlaqLSKrK2lQJUg7xvx61WulFqL0x3gPjxU/keX9Tb3Hbbdj+A9386zwlJ1Hc1VIxVKNmSDNAk1B53hg9xGPCyY8z4ffv7qk8zJ6to8qrGR5ub6XFfv2jpnzB7pPrsR7qxdsVZ0sM5R93KqMbyR7vHetTFHatq5WjiDzXxNO7Z3KaPKJWK1ci3b8yq/9s/lWwTCk+QJ+6lrLGYLvpVRzHO0CPiatzxX6noWOSWrNLExp3P9cVrZL1VtXVAFlyxj6zEAE+3atPpLiCsWlO5/D+t6j4KrAMEj4biPgYro0sPmpavcOauXzKswgjerfZeQDXLMhxBYjVzt+FdMy49gV3Oy243gzlY6K/UjS6U4bXh2813/ACP3GtnI8Qbli2x50wfaOyfvBrNj0m0481b8DUX0Pb/h48nYfgfxNdTap4oy70vB+pOUpSrSkovyldFevT5xZX6W2O0oG7oPxYfeNvKsXyOWIwt5/tXiPcqJ+ZNX+q7mF9MEvV4dE1XWe5DMQq8am7IJPaKgLtyd4FV5EpZix1rU8rLFSue3+kl3cudTeGi+yIvsVbW/7xavvQfpJdxGK0G4zIbbkq0HSVZRzHhuPIzUs6vYy8eDaSe50GlKVIuFKUoCv9K+joxfUT9S4C3rbPfHvgD31NnEIDoLKG+zIn4VUulfSVY6qw8z3nU/cpH3kezzqiYkyNgPZFYqmKhTnZK50aOCqVYJt2S2O20rl2Q/KC1gC3iVa4gACusa19GkjWPXn2zt0zC4lLiLcRgysAVI4IPFaoTU1dGSrQnSdpIxYjBK7o7fUkgeu0fDn2xW1SlSSSKm2zzcUEEHg1zzAXXt4u9aY9hgQN/rodo9qz/DXRa5Z0+wdxLzXEkGQykfaAmsWOw/HpOHVE6c8ruTt25Wu29RmR5sMVaDgaWBhl8m8fceRUwluvialJ0W4y3R34SjlUkZbVnVse74+tbt2+AKxqsCtLMb4VCSf9vGsaTqSSKbZ5FdzdkDF2iQvJ8BuRVew+M1l3J7IG3pOwqPzbMmuO3gCZj8J91TOQ5UroQ41KYJH4fhPwr6xUVQpXn3HrcpyagSuSXAzqqGWJiOI8ZPkK6tgrelQK550SsJ17qFgo0e6AR/XpXSEG1b8BT+ZyWxy8ROTilLcxY5otuf8Lfgaieho+gJ83b8APyrZ6SYjRh38z2fj/8Ale+j9jRh7Y8Suo/vEt+ddDep9Cral4s859nSYVAzgsWOlRqVZMTuXYAAAE8ztsDVdv8Aygqv9wD/AOps/wCqvfyl4w2rVlgY+kI/+N/5VQMfl2N0l2wt7TBM6eBE7wdtvOKtdzm4jEzhLLCLZab3ynvwuEtz6423+QNQWYdJWxLtdcKhgKES4HCqJiSNpLFj8PKpLIm/RzFLlkNi7ttSrl1KICJZSAdShTG/1yDwFBERnTXsQr3rhLPbQsCWMuASG0r3UUwIA3BiZ1VRUrRi8rLJYXEVqLez6eHK/tEddxx8KmPkbJOLeR/c3CPMzdtmfQQaqV66V7ysv7SlZPluBvVo+R+8647qyohsKTz2lh0jUPIgAj2ipR1ehzMFTq8X5la2uunU7RSlKtO4Ca590l6YFw1qyAEMgudyw9IMAH1mQfCrpnGDa9Ze2rlCwifyPoeD7a5dneSX8PvdWFna4u6kwfePfFYsZOpFfItOZ0Oz6VGcv/R68kRpvTzz5mtfFYuBE71kvER6+n8prQvuD61zKcVJn0cYmgzSanei3Su7gn2l7R71otA55T7LfcfHzEHc2rdyjIsTimAs2WYfbIhB7WO3510oX5FOJjTyNVNju2T5vYxVvrLFwOswfAqYBhgdwdxzW9VO6CdDDgi125c1XXXSVWdCiQfHvmRyQI8BuZuBNbVe2p8tUUVJqDuj7UZnuXLdQyPumpOvhpJXVis5Vcy5cPcLArbJ522b2+FTeX4kPttMTIMg/wAqkul2QdcnZ5qu5RlL2AFOxPj7+D7a4PaPZvFi5Lcvw9SVLnoTl2+FBJ8K510t6RgsbKsNR70Hj/D7fOrfn2OKsiPaPVuYZgSCBB4jgjnnwrnWI6IYe49y71rWbOqEZyCXPiRO5HHnzWLsvs9U3xKya6czZLFLLanzNnIcga7Ny52UAmPFvIelXbKcOttAu2s7hZ3JPG3lFc8yrISj6cPir2meVDID7pIrsPQzo0thRcZ2uXGG7MSfgD+PNdOvgZ1pXlLTkrWPI4zLDKlZmzlGQ6LovDaQAy+ccGrJQCtDOMxWxbLHvfVHmf5CupCKpQt0MDbqS72Q+eN84xFvDrwDL/ifu29pqzioTo1l5UG9cH0lzffkLz7iTufd5VN0pp6yfMlVa0itkVrp9khxWG7IYvabrVQR9IQrAoZ+0CR8KpPR3MMbhbGJ1YS8GxFxii/NG0oNwzOEXckFQAYkJ5AT0POMXiku2lsWle2VdrpYGRpNvSqkHZmDPAgyV8NzWq2eYsa/+AYlQkAXNmLKvdJTgO0EncBGMcTY9VZFUbKV7HOsuy91Oo2cQWP1nt3mO8Tuy7cD3ADgCpzDZcjd+3eUg6lPVXyFbmdEaTvvEbnfnerTeznFrqPzMkQ+lVLMzMt4W1k6IUMvb9nEwaxYrpBiVK/8G3aLaF19q4RavPpMqApm2o5Pe9xxLBRUs2ZmyeMclbKjm3SnJMXfYLawl0hmVVuG0xCsrPrbeCiHUnabTIU+VdhyvKLNhVCIupUW2bmlesYKqqNTASdlHwrNl99ntq7oUY8qZ23PmAeN+PGtmtcIRhHLHYyzk5ScnuKUpUyIqs4Xpbh7qIHRgLp0aCAeeqHaHkTdSOZU6u7JFmqtYfPb/VoXwVzXpYsArDdV8BpIE+p4IAkyoAg8xuZe6A/M4BViuiLbkCwt8cQuoq2wJP4ioW/kmABYm7i4UjUAtswOre6YaIIVEYnzgRMirpf6RXkIDYFtRYqoDE6o6+dP0fMWQR4RcQkgTWf9M39wuCadTKCdQGytpLdjiQBIkdoQTvEHCL5F8MTWgrRk/wByI6O5TlvW9SuG1XVDMXuDWOzcKctsDKzsoHPjNXZVA2HFQ2QY0sTb+b9UERDIBC6mAZ1AZQRBPjvzMVNVJKxVKcpO8ncV5uWwwIIkEQRXqlekSl4m9fw9wotxoHAJkEeGzTHuqwZFjrl1SXVQBsCPE+O28V7zXKlvFCTGk7+ZXy+P4mo/FZRdtN1mGYjzT/fvD271mUZwlfdGtyp1IpbSLCa18Rg1cQRUThekYB030KMOSASPeOR99S+Hxlt+46t7D+XhV0ZxlsZ5U5R3RE47o/1g0s0r5VrXuh9pypeDpEKANgOYFWalSsiKdiKwWQ2LfdUfCpRVA4rWxOY2rfeuKPSZPwG9QuI6QvcOjDWyT9oj8uB7TUZVIxJxpzkS+Z5mllZY7+Cjk/yHrUPluBfEOMRf7vKJ4HyP7P4+znLluQHV1uIbW/OnlR5T9o/d7asFRUXN3lt0JOUYK0d+v2FKUq0pFKjukOY/N8NdvCJRCRPGrhZ95Fc1zTpjiMx6jDYVWs3GYFyH+sNwQw3CCNXnt6bxlNIshSlPVbHW6ViwltlRVZy7BQC5ABYgbkgbCTvtWWpFYpSlAKUpQClKUApSlAc9+UdLuHu28Xh3a2WGhyvBI3XUDs20iCD3a89HPlEZitvE2ixJAD2hJJPEoNz+78KtnSzKzicLctKJaJT9objniePfVFt9F8bgHsX7IF5zs6KNgTysn6sba9orPNSjK62N1N0p0ssv1cuXmdSpXlCYEiD4jyr1WgwilKUBgxODt3BDqG9o39x5FROJ6L2m7rMh+IHx3++p2lRcIvdE41JR2ZWv1buju4lh7mH4PX39W7p7+JY+4n8WqyUqPCiT48+vkiEw3Riwve1P7TA+CxUvZsKghFCjyAj8KyVHdIMY1qwzr3pRQYJgu62wYAJMapiDxwalGEY7IhKpKX6mSNK51i0Fu5cY3XJ0qbdwMQ4bSVfU0y5mG0mE47PNXPo5jmv4a3ccQxBDepVipIjwMT76tlTlFJtFKqRbsmSVK+ExVfzTpjhbJjU10zv1Y1Ab7yZAMeQk+lVSkoq7ZbGEpO0Vchvldx2nCpaHN1x8F3/ErVY6KfJ5fvFbuILWLYggDa63BBH/AC/ad/Qc11P5lYuvbxGlbjKv0b8gA7ynhJHjzFb1RcE3dlsa7jDLE8200gASYAG5JO3mTuT616pSrCgUpSgFKUoBSlKAUpSgFReb9IcLhiov3QhYwoCsxJ8NkBNb2Msl0ZVcoSIDDkf17vdVY/UWzr6wuesiNfb1biDBNwmYJ353oDBmfyg2VLJh11spKlnlFUjY7N2mIP1YExzUNf6bYotoR7OuCSDCKqjc6dRYl4GwO3nHhsZh8nlhA7C3q0hSvbVdRkhhLk6dIgjcA6o25qQyb5PrFpzcJYMGbTpYEHkI7SgloJ7JkbnmquHJzu5adF9y7iQULKOvVu/kaWTZ6z/SFrpf1O6mBC6ZW2yxErCncsDwaumW5it0eAaAYBkEHhlPip+I4MGqVn2SXLb61EMfKQlwDfwMhuTEyNyCd6jcDmhBkalZTMBhqVjtIkBdR4mAr7gwZVfLuG+3p+CWSNRfLv6/kuXSfpZbwrdUFL3ympU2C7khdTE7AlTxJ24qodBsyuW7t24y6kKgXWZwpVl1EAG4wBPa3BOwjzqwXs1t4my7EL1tpGLKVkXEABbSrAkMNjpPaU7cNJo+XYG1icXashNIZu19GUhVBZtyoglVI99eyvmTMc8XOhmpZb57Lws+v4Ox4HFLdtpcTuuoYewiRWeviqAIAgDwqKz3pJhsIs37oBiQg3dvYo3952q29i1Jt2RLVhxeGS6jW7i6kYEMPMH2ce2vWHuh1VhwwBHsImslDwqNzoOGMHE3er8gFD88agIA8Nl49d6xLnDZeBhrpW4BAsMsLpTuol77JAAAbfWTUz0lzW7ZTTZs3LlxhsVtsyp6tpB38hVAOAvtqN2zebXOotauHVPMyu9U4rFVFZWbfoaMJg4SvJtJepJY6/dvSbrlgfqzCL+7xp9TJHiSNxDYzCRM7Rz6VYsrtMCJRwON0b8xvW3iMqVrttEVijMJ7DQijd1YkbAqCAfMx5TzuBUravc6XxFOhotu4n+jGBNnC2rbTqCywJmCxLECfAEwPZUpSldZKyscZtt3YpSlengpSlAKUpQClKUApSlAKVGZ5h8Q4trh7vVHrO28Awmi54Hnt6NvStG8cyns9SRpbw4b6XSI1Cf7nxAP0kx2aAlc2RjacLJOxgIrkwQSArkKZAI3PjWbC4ZbYIUHtMzGSTuxlueNzxxVduNmPb0InWaFI1OTbBIEiY7XaUgwBsZ8gdq5+kdW3U6esbeTvb20EiO8QWmDsUHOrYCav2VdSrAEHwPxHvneaoHSroyVbWh9jRMz9VxwZ252bjmJnD+k5gdVqASXKnSQesnSNUagdM8dnxkirLcthgVYAgiCDwR60PU7HDrt0kNbcsjEEGGYncEEqSSWEHjvAbdocznQNEGMVr95VcAm2FHYuagy7OW8iYECTwdoMv026LgI11AzKoLbSXWBI9Tx3uR4+JFY6MdGXxly5ovr1SFQcQkkOTLRbEgaxJJbiSp3JIFSpWd1t72JVOHUs5r5lszpfSnC465b04O9btmN9SnUf2W3C/w+8VxTPclxVlmbEWrgJ3LtLA+pcSD8a/QwFCJ2NSlDMW0cQ6XI5TkXQzHX7Fm6MxdUdEZV13WhSAQsawBA22rpeb4Rrtl7au1suI1qxVl8yrLupjxFbVu2FACgADgAQB7AK9V7GNiupUc3qVizlmZKAPnVs9+TBli113HeVtPYKqOQu+xgV4t5RmKoFTGLsqAFgG3COGYzbmTcZGiYISOzqJq1UqRWQmNy3Evh2triYvG5rW6VEKBdDqulQJAQBYMzvM14fAY7VIxS6esQwUBItg6nWdO5MlJ+yqHYyTPUoCqYfIcaiqExfaVAu4kExhgSZBlj1V0ajJHWg7wQdzDZZjFuhjitSa9TKQCSNFoQOzCiUubCP7SdiKn6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8854" name="AutoShape 6" descr="data:image/jpeg;base64,/9j/4AAQSkZJRgABAQAAAQABAAD/2wCEAAkGBxITEhUTEhIVFRUXGBoaGRYXFRsaGRgbHhgXGRgfGB0YHSggGB0lGxgaITEhJyorLi4uGB8zODUsNygtLisBCgoKDg0OGhAQGzUlICUtKysyOC0tNystNS8wLy0tLzUtLy0tLS0vMi0yLS0tLS8tLS8tLS0tLS0vLzUtLS0tLf/AABEIAPAA0gMBIgACEQEDEQH/xAAcAAEAAgMBAQEAAAAAAAAAAAAABQYDBAcCAQj/xABHEAACAQIFAAcDCAcGBAcAAAABAhEAAwQFEiExBhMiMkFRYXGBkQcUI0JSobHBFRZygpLR8DNDYpPS8SRTVLIlZISUo7Ph/8QAGgEBAAMBAQEAAAAAAAAAAAAAAAIDBAUBBv/EADMRAAIBAgQDBgUDBQEAAAAAAAABAgMRBBIhMRNBUQVhcaGx8BQigdHhMpGiFTNSU8Ej/9oADAMBAAIRAxEAPwDuNKUoBSlKAUpSgFKVCN0ow4uXbbawbJCsdBO7SV0hZZpAYyBA0maAm6VA3OmGDUsDdbshiT1VzTCrcYw2iG2s3ODvoMVk/WrCb/SNtqn6O5sVLhgezsw6t+zzCk8UBNUqC/WvD6tPb72kHq2Oo6rCjQFB1AnEJv6zxvQ9LsIdluFjJGyOVkBDuwUgAi4kHx1CKAnaVoZXm1q/q6sk6IDdkgA7iASBMFSPd6it+gFK1szxy2LNy886LSM7QJMKpYx6wKhW6X2QQpVw+plZQNWmA5kFJDzoMAb+HO1AWOlQI6XYVo0PqkAqdLaWBJAIaDIIBYHgiD418TphhDBDvBntdU8QNG8xwesUD1McgwBP0rUyzMbd9NdskiSDIggjmtugFKUoBSlKAUpSgFKUoBSlKAUpSgFKUoBUdm1uwltrlyyriRq7CsYLqCTI3A2Y/s+lSNKAruNxNh7FothGZcVCaRb7S9Yrf2kboIZ5bwk+dRuDz6yy21fA9opYQxaGleuGoqAw1aVbkAHvA8SRdKgL2Ox56wJh0UqboRmaQ+lZtMAGEBiVEGIKt4QSBGWOkGy3GwMalLMFALKy2g+mY7bSgHhHV+lZP0vbcBPmD6H2ZlVVHaZUJEQSIIYMIkAH2TOWYzEO5W7Y0KFnrJEMYQ7DUSOWmeNPjUrQGKzh0TuqFmJgATAgT5wNqhsizm7efS9ooNOoEow/usM+8nY6rziN+4d9jU9SgIXOc+Fi4trqXuFkL9jcwJ8I9P64qJuZ89q5p+YMVRbhUJb3UrZtXgqsNjqLMggCWEeG8/nvXC0Wwyg3dVrwUnR1qdaO0QD9Hr2kehBqIs5hmcicIu8Eg3EgfRWSQGBlQLhu7w86PAEGgNHG9IkfVbTBOzKhKzbYbJcv9XIABCMcPIHj1ibGTGza6SdrSmDe4TuHRIQsb6W92gj64fUCdkf7MV8vZjmSw/zZe0FXSEBbV1wUM0Xth1bFtMxsZYcV8x2MzXqri2cIlttCi2QyHSxtXdUAuFIW6LYBMbOTpMRQG1k3SI3Ht21wzqjlu1pCi1ChtLie8CYI2MkbcxZajcmu3ybvXWVtAXD1cESyebQx3mfLnipKgFKUoBSlKAUpSgFKUoBSlKAUpSgFKUoBSlKAUqr4npnb3FhDciZdmFu2IMHmXPHISPWqxjem+IklLg4PZFqFjfcB5aV27Rbf7G81U68E7XLY0Jy5HTDdUEKWEngTufYK91+dsxx7OS5YlzHaklpBOmGJ2Anbb8qn8o+UnFWLYRgl8KTu5brCDvu0kefnyPKvI1ky2WEklpqdqrXzDGJZttduGFQSYEn3AcmqVlvTm9iLRbqbdiOXa5rMQDKrpAA35Y7eRrf6I4k4lMVZvariFtjcMko6lCCIGkTbZoEDt8CpKrFyyoqlSlGOZkFmfTzEXGIsIbNqe/ctuLh541Wzb90n21DYnpVibbCMYzTvJuWFHwukT7IqFzDAGxp0C5OpQdLOSAdid22APJrDYznFoCVv3RDEANHHIjz5/Gq50pSd8zLoVYxVsq/a/qW39fcVa3DjEbbTbABJ7oDJp3JI8+dga6nh3JVSy6WIBKzMGNx6xX50weMvYnF4cXXLk4i3tsANV5ZMARO53O9fo+roRyqzdyipJSldK3gKUpUisUpSgFKUoBSlKAUpSgFQ2cZjiLT/AEVg3ba2ndonUSA0Kh8WJAAEHnw8ZmlAQf6bvBypwdza4iagZXtau13e4CBLeTDjcDA3SDEgFmwTwbdt1VdbPLG7qVvo4DKqLt5uB41KZyt7q5sNDAgxAJIHgJ2/rkc14yXNBeXcaXXvL+YneNj7CCPCocRZsrJZXlzEdf6Q3lbT81ee2VQEkuquqyOyIidRAB2K+cVPYa4WRWZSpKglTypIkg+zissUqZEVgx4Y2rgUwxRtJmIMGN/Dfxr5iMbbS2bruotgai87R5iOfdzX19N20YIKuhhhuCGHI89jQ9OO27mEEi5aOoMf73UOeRDjzj8zycd7GYIz9Cx9qlvjLGa2sHcxnbFrQyFiVNwaTB42RjAiPM81ma5mP2cN/E9cKcrSav8AyOzCN1e3kRXXYLn5rI8/m5j/ALq8/pDBeGEH/twfzqVD5l/5cfvP+Rr6bmZ+eFP71wUUu/8Al+CTXd5EEcZYmQOptqWlQ8MwCppAUGUA32HEc710D5J7k2sQRbKL1ikKUCkSg22HlB/ePnVDvi/1n0lpLtybmnSywpIt6iezsvkWOrf1FX/5McJdVb9y5p7ZQSs6WZdZZlkAEaXRJ5+jIPFbMN/c+nW5kxH9v69DT6Q5SNdwRHbJBGxE9oR7m9h4IqmY3LdPmx8Wbk/AAAegAHpXW8zweq6w+0gYDzIOl/gOr+NVXMsu5EfdW16Myx1Rz/oxhv8AxDC+t9T8H1flX6Grh2Ee3hsRYv3DshFyAJJEPMbiIAJrtuHuh1VxwwBE8wRImrClmSlUq90/S1jXw2JtNZtggJdb8XHgh8GEx4+k/gOkWHvYi5hrbhrltQxjukEwdJ8dO0/tCvFJMk4SW6JalKV6QFKUoBSlKAUpSgFKUoBUDneEa2wxNrZh3x4Ebbn02g+4/Vqer4yyIO4qFSCmrEoyyu5iweJW4iuvBHvHmD6gyPdVe+UHO/m2GIUxcu9hfMCO0fcPvIrby8GxfNk9x97Z93HtgR+6p5aonPeh9zGYg3L94JaXsoiCW0+JJbZST6HwqGaUo9+xbCMIzTk9Nzm2WXzdNnDX8Q1vDh/aEn8JO0mQuonia7jluAt2LS2rS6UUQBM+p3PJJM1GZT0RweHgpZDMPr3O20+YnZfcBU7XtODjue4isqj+XYo+YdAC9x3tYlrAJGlUDEcDvdsSZmPIbeQGhc+TjFeGZOfQq4H/ANpro9KOhTetiKxFRKyZzS38mmI31Zg0+EK/Pr9KNvQVvWPk0AjVjsSftaW0z7NzA9s1faV7wYdDx16j5lVyjoLh7Ls7FrsnYNHEAds83DsJkwfKrSqgCBsB4V9pUlFR2RByct2a+Kw5YhlbS6zBiRBiQw8QYHiOBUdicpuOd3tep6tvw11M0r1q54m1sU/EfJ1g7vVnEa7jWwo2YorBeAVB458ZM7k1cBSlenhSvlRwD3cOBbwhvPOzru1sbEwAdTTxEEfdXJMnx9zB4hLqgh7bbodiV4ZSDxKyPTY+FfpCtLMspsXxpv2UuD/EoJHsPI91VSp3d0aaVfLHK1dGbA4tL1tLtsyjqGU+YIkVlu3AoLMQABJJMAD1J4quW7+HwFs2MOGeGJFvWStudyC5kqJ309pu1sIqrZzj718jrG1clbY7KCI3gnw27TExO0SBUKuIjT03l0R5ToOeuy6smc+6cR2MGnWOdg7A6Sd+4sgvxMkqsbyQDUdm/Tm/Ns2UUadJde91rGJRSRIUkwGiSYPGxjVw2kHxYjtNxtzA8kneOSQC3Cqmo2EbZoGptrYImJBl2H7EmPs+rjTheLqSdk9t7beC+/8Aw1rD04q7Xh3979+Zdcl6XnE45rKIOoCNDHvs6ldR8gg1afOY9gt1U35PsrCdbdjYRaSd9l7Tmed2YA+tqrlXRoSlOClLnr9jBVjGM3GPIUpSrSsVpZtmlvD2zcumBwAN2Y+SjxNec5zW3h7etz+yo5Y+n8659m+cntXrnbulSqIu62lIghY+sQd25PA2k1mr4mNOy5supUXPXkW79a1/6TF/5a/66frWP+kxX+Wn+uucJ0ovf8p/4D/qrIvSW7/yrn+Wf9VZvicR/iaeBR6l1zXO+uUBcLiVdSCrFE2Pucn19oFbmD6XW3dLZtXAzkDV2dO50gjtTE+k+lUnCZzcunQtq4p8WcQB9++3w+AMlk9vReSQSFdCXjsgTMk/ViCJMCFHuLEVFOzjq7ad3X6CVCGTfRe7HSKUBr4TXSMB9pVcxmNuYi51Vgwo7z8ePO3h5DxqawOEFtdILMfFmJJJ9/HsquM8z02LJU8q13NmlKxX76oJYwKsKzLSoS90lsjg/fXm30osExqHxoe2ZO0rUw2Y237rCtuh4KVG5vlIvCVYo/gQSAfbFaGS5q6v83xGzjZWP1vIHzPkfH281udpWZYqd43RYar3TPOWsWgtsN1t2VUhSdA+s3HIB2HmR4A1Yahc5tYw37Bw7KLI1dcpgM3ataNJIMQA5PmJGxIInJNqyIxaTu0VfJbDtbXDrabUo7LFWCBCT32IiVMiN2I0n7REfig+uLNq/CNJuPYcG8ynf6sLbjUqr4aixlt6tds5sVE/NlPj2SZ2T/HsA3WRzICTBkV4OIzVg5S3YBDEKGBHHWgEdrddQtSTB0lokxWb4aNtHr199eZf8S76rTpy99Ct466oQXjbuNaJARQjfSPGqHkdm2oHamNR7H2gdbB5souG9dbV2WDWl7TBW37A7zNrClj4gsfBQLm9vMWcybYQNcAC7al1WTaJ3lSFF1dmM7EgTpXJ/wCJSg+hjSutt9mLjVpX/Ck8ncxxXnwkUklt6+I+Ibu3v6eBJ5NgupspbMagJYjguSWc+9yx99btVrKnzE3fpVthA4DmD2voMPJtgtsnWdcNvEDY7k2WtaMwpSlAU3pyim9h5AO1zn3VDC0n2F/hH8qveNtI922j2VdSlxtTWwwUg2gBJ2E6jt46fSq/Yx1p1LJlqkAOZFsQQoXYfR7kluBOwMTEVy8V2c61XiKdvp+TdQxipwy5bkP1SH6i/wAI/lXwYZPsL/CKlMXmSKpb9HqgVdRZrMr/AGV1vsrHaRRvudY2BNbQxiaiP0aYDuobquQgDTHVzBXVHmy6eSKr/pT/ANnl+S3+oL/Dz/BU8JaPzspbQElICrtJ7E6hwAPtce+rll+XC2gdgWuWmPWrJIIjlViNlIcbSYI5JrBazooAwwPUBiilisQxu6AI0iQYkGfrLtvUtlWIe+ovNZbDuDp0vyy8w3HmY8iDEgmehh8OqWt7u1jHWrOppsjYyyEHVTsu6eRtkysfszp9wPiK0OkGMYkYe33359n9bn0FSARbaliOyssB9jbdedx5Dj4Co3o3ZLl8Q+5YkL7PH79vdU6rbtFc/Q8pJRTm+XqSuW4FbKBV958WPia2qVC9JM0FlI3k7bVPSKKruT1PeeZr1SmNzE1Sc9zHE38MotAhi5J1SNt/OpkW2Yi5d3eIjwH8zWPEiRXzuL7atPJS5czoUMGpWznIuk+Jv4dDqJ1HskgkgT/tVSTPbwM6z8a7VnGRpfDq/iCPiP6NRyfJ5gCgBttuAZFx5/Gr6XbNKMFxL37iyrgXe8Gkii5N05vWyJY/GuudDuny3YVzXLuk3ybtaBuYVy4G5tt3v3SNj7D8a2vkcyovdfEXJ0WiFVT43OTP7IjbzYeVdD4+g6LrJ6L9zK8PUUsklufo1GkA+dRef5ULySu1xd1Pj7K2MBitQrdq+E41oXWzKPmpyIno5mZvW4f+0TZvXyPv/EGvea4LEPctNZv9UqkdYumdY62y5gzsSiOnsuk+FReYr83xaXhslzZ/fAP5N7jVnqVNtqz3R7Vik1JbMgMVkd433uJintq7oWQD6q9QCBvsSLbiR4XPStPD5JmBRdWN0tuSApaCURedUESGMRywiI3tdKsKimYxHs3UstmZV7jqURlLMe3dIAg7Agom+x0eZq51yL5Tc5tPibXVaxew7HUWQqJDBlidzBBPvq4dBelV3HNfL20tpb0BQpJMtrmWMA90eA5qCmm7FsqTUFIttKUqZUKUpQCvgEcV9pQFQ6T9NLdk2xYaxe1MQ8XAdEFYJ0nbk8+VWXBZhZvSbN23cjnQ4aPKdJ2rkXTzK+oxbwIS5219/eH8U/dXROgWV9Rg0kQ9z6RvPtd0e5YHxqinOTm0zXWpQjSjJc/fkWIivtKVeZCv9JMzTq2tq3bkAiCNuT4RUrlaqLSKrK2lQJUg7xvx61WulFqL0x3gPjxU/keX9Tb3Hbbdj+A9386zwlJ1Hc1VIxVKNmSDNAk1B53hg9xGPCyY8z4ffv7qk8zJ6to8qrGR5ub6XFfv2jpnzB7pPrsR7qxdsVZ0sM5R93KqMbyR7vHetTFHatq5WjiDzXxNO7Z3KaPKJWK1ci3b8yq/9s/lWwTCk+QJ+6lrLGYLvpVRzHO0CPiatzxX6noWOSWrNLExp3P9cVrZL1VtXVAFlyxj6zEAE+3atPpLiCsWlO5/D+t6j4KrAMEj4biPgYro0sPmpavcOauXzKswgjerfZeQDXLMhxBYjVzt+FdMy49gV3Oy243gzlY6K/UjS6U4bXh2813/ACP3GtnI8Qbli2x50wfaOyfvBrNj0m0481b8DUX0Pb/h48nYfgfxNdTap4oy70vB+pOUpSrSkovyldFevT5xZX6W2O0oG7oPxYfeNvKsXyOWIwt5/tXiPcqJ+ZNX+q7mF9MEvV4dE1XWe5DMQq8am7IJPaKgLtyd4FV5EpZix1rU8rLFSue3+kl3cudTeGi+yIvsVbW/7xavvQfpJdxGK0G4zIbbkq0HSVZRzHhuPIzUs6vYy8eDaSe50GlKVIuFKUoCv9K+joxfUT9S4C3rbPfHvgD31NnEIDoLKG+zIn4VUulfSVY6qw8z3nU/cpH3kezzqiYkyNgPZFYqmKhTnZK50aOCqVYJt2S2O20rl2Q/KC1gC3iVa4gACusa19GkjWPXn2zt0zC4lLiLcRgysAVI4IPFaoTU1dGSrQnSdpIxYjBK7o7fUkgeu0fDn2xW1SlSSSKm2zzcUEEHg1zzAXXt4u9aY9hgQN/rodo9qz/DXRa5Z0+wdxLzXEkGQykfaAmsWOw/HpOHVE6c8ruTt25Wu29RmR5sMVaDgaWBhl8m8fceRUwluvialJ0W4y3R34SjlUkZbVnVse74+tbt2+AKxqsCtLMb4VCSf9vGsaTqSSKbZ5FdzdkDF2iQvJ8BuRVew+M1l3J7IG3pOwqPzbMmuO3gCZj8J91TOQ5UroQ41KYJH4fhPwr6xUVQpXn3HrcpyagSuSXAzqqGWJiOI8ZPkK6tgrelQK550SsJ17qFgo0e6AR/XpXSEG1b8BT+ZyWxy8ROTilLcxY5otuf8Lfgaieho+gJ83b8APyrZ6SYjRh38z2fj/8Ale+j9jRh7Y8Suo/vEt+ddDep9Cral4s859nSYVAzgsWOlRqVZMTuXYAAAE8ztsDVdv8Aygqv9wD/AOps/wCqvfyl4w2rVlgY+kI/+N/5VQMfl2N0l2wt7TBM6eBE7wdtvOKtdzm4jEzhLLCLZab3ynvwuEtz6423+QNQWYdJWxLtdcKhgKES4HCqJiSNpLFj8PKpLIm/RzFLlkNi7ttSrl1KICJZSAdShTG/1yDwFBERnTXsQr3rhLPbQsCWMuASG0r3UUwIA3BiZ1VRUrRi8rLJYXEVqLez6eHK/tEddxx8KmPkbJOLeR/c3CPMzdtmfQQaqV66V7ysv7SlZPluBvVo+R+8647qyohsKTz2lh0jUPIgAj2ipR1ehzMFTq8X5la2uunU7RSlKtO4Ca590l6YFw1qyAEMgudyw9IMAH1mQfCrpnGDa9Ze2rlCwifyPoeD7a5dneSX8PvdWFna4u6kwfePfFYsZOpFfItOZ0Oz6VGcv/R68kRpvTzz5mtfFYuBE71kvER6+n8prQvuD61zKcVJn0cYmgzSanei3Su7gn2l7R71otA55T7LfcfHzEHc2rdyjIsTimAs2WYfbIhB7WO3510oX5FOJjTyNVNju2T5vYxVvrLFwOswfAqYBhgdwdxzW9VO6CdDDgi125c1XXXSVWdCiQfHvmRyQI8BuZuBNbVe2p8tUUVJqDuj7UZnuXLdQyPumpOvhpJXVis5Vcy5cPcLArbJ522b2+FTeX4kPttMTIMg/wAqkul2QdcnZ5qu5RlL2AFOxPj7+D7a4PaPZvFi5Lcvw9SVLnoTl2+FBJ8K510t6RgsbKsNR70Hj/D7fOrfn2OKsiPaPVuYZgSCBB4jgjnnwrnWI6IYe49y71rWbOqEZyCXPiRO5HHnzWLsvs9U3xKya6czZLFLLanzNnIcga7Ny52UAmPFvIelXbKcOttAu2s7hZ3JPG3lFc8yrISj6cPir2meVDID7pIrsPQzo0thRcZ2uXGG7MSfgD+PNdOvgZ1pXlLTkrWPI4zLDKlZmzlGQ6LovDaQAy+ccGrJQCtDOMxWxbLHvfVHmf5CupCKpQt0MDbqS72Q+eN84xFvDrwDL/ifu29pqzioTo1l5UG9cH0lzffkLz7iTufd5VN0pp6yfMlVa0itkVrp9khxWG7IYvabrVQR9IQrAoZ+0CR8KpPR3MMbhbGJ1YS8GxFxii/NG0oNwzOEXckFQAYkJ5AT0POMXiku2lsWle2VdrpYGRpNvSqkHZmDPAgyV8NzWq2eYsa/+AYlQkAXNmLKvdJTgO0EncBGMcTY9VZFUbKV7HOsuy91Oo2cQWP1nt3mO8Tuy7cD3ADgCpzDZcjd+3eUg6lPVXyFbmdEaTvvEbnfnerTeznFrqPzMkQ+lVLMzMt4W1k6IUMvb9nEwaxYrpBiVK/8G3aLaF19q4RavPpMqApm2o5Pe9xxLBRUs2ZmyeMclbKjm3SnJMXfYLawl0hmVVuG0xCsrPrbeCiHUnabTIU+VdhyvKLNhVCIupUW2bmlesYKqqNTASdlHwrNl99ntq7oUY8qZ23PmAeN+PGtmtcIRhHLHYyzk5ScnuKUpUyIqs4Xpbh7qIHRgLp0aCAeeqHaHkTdSOZU6u7JFmqtYfPb/VoXwVzXpYsArDdV8BpIE+p4IAkyoAg8xuZe6A/M4BViuiLbkCwt8cQuoq2wJP4ioW/kmABYm7i4UjUAtswOre6YaIIVEYnzgRMirpf6RXkIDYFtRYqoDE6o6+dP0fMWQR4RcQkgTWf9M39wuCadTKCdQGytpLdjiQBIkdoQTvEHCL5F8MTWgrRk/wByI6O5TlvW9SuG1XVDMXuDWOzcKctsDKzsoHPjNXZVA2HFQ2QY0sTb+b9UERDIBC6mAZ1AZQRBPjvzMVNVJKxVKcpO8ncV5uWwwIIkEQRXqlekSl4m9fw9wotxoHAJkEeGzTHuqwZFjrl1SXVQBsCPE+O28V7zXKlvFCTGk7+ZXy+P4mo/FZRdtN1mGYjzT/fvD271mUZwlfdGtyp1IpbSLCa18Rg1cQRUThekYB030KMOSASPeOR99S+Hxlt+46t7D+XhV0ZxlsZ5U5R3RE47o/1g0s0r5VrXuh9pypeDpEKANgOYFWalSsiKdiKwWQ2LfdUfCpRVA4rWxOY2rfeuKPSZPwG9QuI6QvcOjDWyT9oj8uB7TUZVIxJxpzkS+Z5mllZY7+Cjk/yHrUPluBfEOMRf7vKJ4HyP7P4+znLluQHV1uIbW/OnlR5T9o/d7asFRUXN3lt0JOUYK0d+v2FKUq0pFKjukOY/N8NdvCJRCRPGrhZ95Fc1zTpjiMx6jDYVWs3GYFyH+sNwQw3CCNXnt6bxlNIshSlPVbHW6ViwltlRVZy7BQC5ABYgbkgbCTvtWWpFYpSlAKUpQClKUApSlAc9+UdLuHu28Xh3a2WGhyvBI3XUDs20iCD3a89HPlEZitvE2ixJAD2hJJPEoNz+78KtnSzKzicLctKJaJT9objniePfVFt9F8bgHsX7IF5zs6KNgTysn6sba9orPNSjK62N1N0p0ssv1cuXmdSpXlCYEiD4jyr1WgwilKUBgxODt3BDqG9o39x5FROJ6L2m7rMh+IHx3++p2lRcIvdE41JR2ZWv1buju4lh7mH4PX39W7p7+JY+4n8WqyUqPCiT48+vkiEw3Riwve1P7TA+CxUvZsKghFCjyAj8KyVHdIMY1qwzr3pRQYJgu62wYAJMapiDxwalGEY7IhKpKX6mSNK51i0Fu5cY3XJ0qbdwMQ4bSVfU0y5mG0mE47PNXPo5jmv4a3ccQxBDepVipIjwMT76tlTlFJtFKqRbsmSVK+ExVfzTpjhbJjU10zv1Y1Ab7yZAMeQk+lVSkoq7ZbGEpO0Vchvldx2nCpaHN1x8F3/ErVY6KfJ5fvFbuILWLYggDa63BBH/AC/ad/Qc11P5lYuvbxGlbjKv0b8gA7ynhJHjzFb1RcE3dlsa7jDLE8200gASYAG5JO3mTuT616pSrCgUpSgFKUoBSlKAUpSgFReb9IcLhiov3QhYwoCsxJ8NkBNb2Msl0ZVcoSIDDkf17vdVY/UWzr6wuesiNfb1biDBNwmYJ353oDBmfyg2VLJh11spKlnlFUjY7N2mIP1YExzUNf6bYotoR7OuCSDCKqjc6dRYl4GwO3nHhsZh8nlhA7C3q0hSvbVdRkhhLk6dIgjcA6o25qQyb5PrFpzcJYMGbTpYEHkI7SgloJ7JkbnmquHJzu5adF9y7iQULKOvVu/kaWTZ6z/SFrpf1O6mBC6ZW2yxErCncsDwaumW5it0eAaAYBkEHhlPip+I4MGqVn2SXLb61EMfKQlwDfwMhuTEyNyCd6jcDmhBkalZTMBhqVjtIkBdR4mAr7gwZVfLuG+3p+CWSNRfLv6/kuXSfpZbwrdUFL3ympU2C7khdTE7AlTxJ24qodBsyuW7t24y6kKgXWZwpVl1EAG4wBPa3BOwjzqwXs1t4my7EL1tpGLKVkXEABbSrAkMNjpPaU7cNJo+XYG1icXashNIZu19GUhVBZtyoglVI99eyvmTMc8XOhmpZb57Lws+v4Ox4HFLdtpcTuuoYewiRWeviqAIAgDwqKz3pJhsIs37oBiQg3dvYo3952q29i1Jt2RLVhxeGS6jW7i6kYEMPMH2ce2vWHuh1VhwwBHsImslDwqNzoOGMHE3er8gFD88agIA8Nl49d6xLnDZeBhrpW4BAsMsLpTuol77JAAAbfWTUz0lzW7ZTTZs3LlxhsVtsyp6tpB38hVAOAvtqN2zebXOotauHVPMyu9U4rFVFZWbfoaMJg4SvJtJepJY6/dvSbrlgfqzCL+7xp9TJHiSNxDYzCRM7Rz6VYsrtMCJRwON0b8xvW3iMqVrttEVijMJ7DQijd1YkbAqCAfMx5TzuBUravc6XxFOhotu4n+jGBNnC2rbTqCywJmCxLECfAEwPZUpSldZKyscZtt3YpSlengpSlAKUpQClKUApSlAKVGZ5h8Q4trh7vVHrO28Awmi54Hnt6NvStG8cyns9SRpbw4b6XSI1Cf7nxAP0kx2aAlc2RjacLJOxgIrkwQSArkKZAI3PjWbC4ZbYIUHtMzGSTuxlueNzxxVduNmPb0InWaFI1OTbBIEiY7XaUgwBsZ8gdq5+kdW3U6esbeTvb20EiO8QWmDsUHOrYCav2VdSrAEHwPxHvneaoHSroyVbWh9jRMz9VxwZ252bjmJnD+k5gdVqASXKnSQesnSNUagdM8dnxkirLcthgVYAgiCDwR60PU7HDrt0kNbcsjEEGGYncEEqSSWEHjvAbdocznQNEGMVr95VcAm2FHYuagy7OW8iYECTwdoMv026LgI11AzKoLbSXWBI9Tx3uR4+JFY6MdGXxly5ovr1SFQcQkkOTLRbEgaxJJbiSp3JIFSpWd1t72JVOHUs5r5lszpfSnC465b04O9btmN9SnUf2W3C/w+8VxTPclxVlmbEWrgJ3LtLA+pcSD8a/QwFCJ2NSlDMW0cQ6XI5TkXQzHX7Fm6MxdUdEZV13WhSAQsawBA22rpeb4Rrtl7au1suI1qxVl8yrLupjxFbVu2FACgADgAQB7AK9V7GNiupUc3qVizlmZKAPnVs9+TBli113HeVtPYKqOQu+xgV4t5RmKoFTGLsqAFgG3COGYzbmTcZGiYISOzqJq1UqRWQmNy3Evh2triYvG5rW6VEKBdDqulQJAQBYMzvM14fAY7VIxS6esQwUBItg6nWdO5MlJ+yqHYyTPUoCqYfIcaiqExfaVAu4kExhgSZBlj1V0ajJHWg7wQdzDZZjFuhjitSa9TKQCSNFoQOzCiUubCP7SdiKn6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428596" y="1428736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Biootpad </a:t>
            </a:r>
            <a:r>
              <a:rPr lang="hr-HR" dirty="0" smtClean="0"/>
              <a:t>je kuhinjski otpad (ostaci od pripreme hrane) i vrtni ili </a:t>
            </a:r>
          </a:p>
          <a:p>
            <a:r>
              <a:rPr lang="hr-HR" dirty="0" smtClean="0"/>
              <a:t>zeleni </a:t>
            </a:r>
            <a:r>
              <a:rPr lang="hr-HR" dirty="0" smtClean="0"/>
              <a:t>otpad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hr-HR" dirty="0" smtClean="0"/>
              <a:t> </a:t>
            </a:r>
            <a:r>
              <a:rPr lang="hr-HR" dirty="0" smtClean="0"/>
              <a:t>Čini gotovo trećinu kućnog otpada i vrijedna je </a:t>
            </a:r>
          </a:p>
          <a:p>
            <a:r>
              <a:rPr lang="hr-HR" dirty="0" smtClean="0"/>
              <a:t>sirovina za proizvodnju kvalitetnog </a:t>
            </a:r>
            <a:r>
              <a:rPr lang="hr-HR" dirty="0" smtClean="0"/>
              <a:t>biokomposta</a:t>
            </a:r>
          </a:p>
          <a:p>
            <a:endParaRPr lang="hr-HR" dirty="0"/>
          </a:p>
        </p:txBody>
      </p:sp>
      <p:pic>
        <p:nvPicPr>
          <p:cNvPr id="78858" name="Picture 10" descr="http://emteh.hr/media/slike/Komunalna/kruznitokbiootp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3286147" cy="303148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KOMPOST:    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7158" y="128586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 </a:t>
            </a:r>
            <a:r>
              <a:rPr lang="vi-VN" b="1" dirty="0" smtClean="0"/>
              <a:t>Kompost</a:t>
            </a:r>
            <a:r>
              <a:rPr lang="hr-HR" b="1" dirty="0" smtClean="0"/>
              <a:t> </a:t>
            </a:r>
            <a:r>
              <a:rPr lang="vi-VN" dirty="0" smtClean="0"/>
              <a:t> predstavlja organsku materiju razgrađenu </a:t>
            </a:r>
            <a:r>
              <a:rPr lang="hr-HR" dirty="0" smtClean="0"/>
              <a:t>prirodnim </a:t>
            </a:r>
            <a:r>
              <a:rPr lang="vi-VN" dirty="0" smtClean="0"/>
              <a:t>putem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vi-VN" dirty="0" smtClean="0"/>
              <a:t>Koristi se u vrtlarstvu, agrokulturi kao poboljšavač kvalitete zemljišta i kao </a:t>
            </a:r>
            <a:r>
              <a:rPr lang="hr-HR" dirty="0" smtClean="0"/>
              <a:t>gnojivo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vi-VN" dirty="0" smtClean="0"/>
              <a:t>U kompostu proces humifikacije ide do kraja, te se u kompostima organska tvar pretvara u trajni humus </a:t>
            </a:r>
          </a:p>
        </p:txBody>
      </p:sp>
      <p:pic>
        <p:nvPicPr>
          <p:cNvPr id="16386" name="Picture 2" descr="https://encrypted-tbn2.gstatic.com/images?q=tbn:ANd9GcRhyD9PpqqXZO4pzDNpA9H6k1eyLdYJTZ0e59h6kYpaaQW1hLeG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000528" cy="2360692"/>
          </a:xfrm>
          <a:prstGeom prst="rect">
            <a:avLst/>
          </a:prstGeom>
          <a:noFill/>
        </p:spPr>
      </p:pic>
      <p:pic>
        <p:nvPicPr>
          <p:cNvPr id="11" name="Slika 10" descr="Nova s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14752"/>
            <a:ext cx="35719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6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KOMPOSTIRANJE?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85720" y="157161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</p:txBody>
      </p:sp>
      <p:sp>
        <p:nvSpPr>
          <p:cNvPr id="6" name="Pravokutnik 5"/>
          <p:cNvSpPr/>
          <p:nvPr/>
        </p:nvSpPr>
        <p:spPr>
          <a:xfrm>
            <a:off x="357158" y="1785926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hr-HR" dirty="0" smtClean="0">
                <a:latin typeface="Calibri Light" panose="020F0302020204030204" pitchFamily="34" charset="0"/>
              </a:rPr>
              <a:t>prirodan proces razgradnje biomase </a:t>
            </a:r>
          </a:p>
          <a:p>
            <a:endParaRPr lang="hr-HR" dirty="0" smtClean="0">
              <a:latin typeface="Calibri Light" panose="020F0302020204030204" pitchFamily="34" charset="0"/>
            </a:endParaRPr>
          </a:p>
          <a:p>
            <a:r>
              <a:rPr lang="hr-HR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hr-HR" dirty="0" smtClean="0">
                <a:latin typeface="Calibri Light" panose="020F0302020204030204" pitchFamily="34" charset="0"/>
              </a:rPr>
              <a:t>događa se svuda oko nas</a:t>
            </a:r>
            <a:r>
              <a:rPr lang="hr-HR" dirty="0" smtClean="0">
                <a:latin typeface="Calibri Light" panose="020F0302020204030204" pitchFamily="34" charset="0"/>
              </a:rPr>
              <a:t>!</a:t>
            </a:r>
            <a:endParaRPr lang="hr-HR" dirty="0" smtClean="0">
              <a:latin typeface="Calibri Light" panose="020F0302020204030204" pitchFamily="34" charset="0"/>
            </a:endParaRPr>
          </a:p>
          <a:p>
            <a:endParaRPr lang="hr-HR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hr-HR" dirty="0" smtClean="0">
                <a:latin typeface="Calibri Light" panose="020F0302020204030204" pitchFamily="34" charset="0"/>
              </a:rPr>
              <a:t>n</a:t>
            </a:r>
            <a:r>
              <a:rPr lang="hr-HR" dirty="0" smtClean="0">
                <a:latin typeface="Calibri Light" panose="020F0302020204030204" pitchFamily="34" charset="0"/>
              </a:rPr>
              <a:t>astaje djelovanjem </a:t>
            </a:r>
            <a:r>
              <a:rPr lang="hr-HR" dirty="0" smtClean="0">
                <a:latin typeface="Calibri Light" panose="020F0302020204030204" pitchFamily="34" charset="0"/>
              </a:rPr>
              <a:t>mikroorganizama</a:t>
            </a:r>
          </a:p>
          <a:p>
            <a:pPr marL="342900" indent="-342900">
              <a:buFont typeface="Wingdings"/>
              <a:buChar char="à"/>
            </a:pPr>
            <a:endParaRPr lang="hr-HR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hr-HR" dirty="0" smtClean="0">
                <a:latin typeface="Calibri Light" panose="020F0302020204030204" pitchFamily="34" charset="0"/>
              </a:rPr>
              <a:t>uz prisutstvo kisika</a:t>
            </a:r>
          </a:p>
          <a:p>
            <a:pPr marL="342900" indent="-342900">
              <a:buFont typeface="Wingdings"/>
              <a:buChar char="à"/>
            </a:pPr>
            <a:endParaRPr lang="hr-HR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hr-HR" dirty="0" smtClean="0">
                <a:latin typeface="Calibri Light" panose="020F0302020204030204" pitchFamily="34" charset="0"/>
              </a:rPr>
              <a:t>nastaje plodno tlo</a:t>
            </a:r>
            <a:endParaRPr lang="hr-HR" dirty="0"/>
          </a:p>
        </p:txBody>
      </p:sp>
      <p:pic>
        <p:nvPicPr>
          <p:cNvPr id="7170" name="Picture 2" descr="http://www.h-alter.org/img/repository/2014/10/scaled/otpad_copy29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590921" cy="50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KOMPOSTA: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7158" y="1357298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Uz dovoljno vremena, sav biorazgradivi materijal će postati </a:t>
            </a:r>
            <a:r>
              <a:rPr lang="hr-HR" dirty="0" smtClean="0"/>
              <a:t>kompost</a:t>
            </a:r>
          </a:p>
          <a:p>
            <a:r>
              <a:rPr lang="hr-HR" dirty="0" smtClean="0"/>
              <a:t>SASTOJCI NAŠEG KOMPOSTA: </a:t>
            </a:r>
          </a:p>
          <a:p>
            <a:pPr>
              <a:buFontTx/>
              <a:buChar char="-"/>
            </a:pPr>
            <a:r>
              <a:rPr lang="hr-HR" dirty="0" smtClean="0"/>
              <a:t>Ostatci voća i povrća</a:t>
            </a:r>
          </a:p>
          <a:p>
            <a:pPr>
              <a:buFontTx/>
              <a:buChar char="-"/>
            </a:pPr>
            <a:r>
              <a:rPr lang="hr-HR" dirty="0" smtClean="0"/>
              <a:t> </a:t>
            </a:r>
            <a:r>
              <a:rPr lang="hr-HR" dirty="0" smtClean="0"/>
              <a:t>ljuske jaja</a:t>
            </a:r>
          </a:p>
          <a:p>
            <a:pPr>
              <a:buFontTx/>
              <a:buChar char="-"/>
            </a:pPr>
            <a:r>
              <a:rPr lang="hr-HR" dirty="0" smtClean="0"/>
              <a:t> </a:t>
            </a:r>
            <a:r>
              <a:rPr lang="hr-HR" dirty="0" smtClean="0"/>
              <a:t>ostatci od košnje trave</a:t>
            </a:r>
          </a:p>
          <a:p>
            <a:pPr>
              <a:buFontTx/>
              <a:buChar char="-"/>
            </a:pPr>
            <a:r>
              <a:rPr lang="hr-HR" dirty="0" smtClean="0"/>
              <a:t> </a:t>
            </a:r>
            <a:r>
              <a:rPr lang="hr-HR" dirty="0" smtClean="0"/>
              <a:t>sjeckani bršljan……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6" name="Slika 5" descr="Nova slik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15930" y="571480"/>
            <a:ext cx="3857652" cy="3230254"/>
          </a:xfrm>
          <a:prstGeom prst="rect">
            <a:avLst/>
          </a:prstGeom>
        </p:spPr>
      </p:pic>
      <p:pic>
        <p:nvPicPr>
          <p:cNvPr id="8" name="Slika 7" descr="Nova slika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928802"/>
            <a:ext cx="4357686" cy="2614612"/>
          </a:xfrm>
          <a:prstGeom prst="rect">
            <a:avLst/>
          </a:prstGeom>
        </p:spPr>
      </p:pic>
      <p:pic>
        <p:nvPicPr>
          <p:cNvPr id="9" name="Slika 8" descr="Nova slika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3929090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k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omilanje">
  <a:themeElements>
    <a:clrScheme name="Prilagođeno 8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1798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</TotalTime>
  <Words>426</Words>
  <Application>Microsoft Office PowerPoint</Application>
  <PresentationFormat>Prikaz na zaslonu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Gomilanje</vt:lpstr>
      <vt:lpstr>1_Aspekt</vt:lpstr>
      <vt:lpstr>1_Gomilanje</vt:lpstr>
      <vt:lpstr>KOMPOSTIŠTE</vt:lpstr>
      <vt:lpstr>OTPAD:</vt:lpstr>
      <vt:lpstr>KAREPOVAC:</vt:lpstr>
      <vt:lpstr>Slajd 4</vt:lpstr>
      <vt:lpstr>Slajd 5</vt:lpstr>
      <vt:lpstr>ŠTO JE BIOOTPAD?</vt:lpstr>
      <vt:lpstr>KOMPOST:    </vt:lpstr>
      <vt:lpstr>ŠTO JE KOMPOSTIRANJE?</vt:lpstr>
      <vt:lpstr>IZRADA KOMPOSTA:</vt:lpstr>
      <vt:lpstr>ŠTO SE SVE MOŽE KOMPOSTIRATI?</vt:lpstr>
      <vt:lpstr>KOMPOSTIŠTE:</vt:lpstr>
      <vt:lpstr>Slajd 12</vt:lpstr>
      <vt:lpstr>ZAŠTO KOMPOSTIRATI?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KOMPOSTIŠTE</dc:title>
  <dc:creator>Kompjuter</dc:creator>
  <cp:lastModifiedBy>Kompjuter</cp:lastModifiedBy>
  <cp:revision>29</cp:revision>
  <dcterms:created xsi:type="dcterms:W3CDTF">2016-04-18T13:01:04Z</dcterms:created>
  <dcterms:modified xsi:type="dcterms:W3CDTF">2016-04-21T14:08:05Z</dcterms:modified>
</cp:coreProperties>
</file>