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73" r:id="rId4"/>
    <p:sldId id="274" r:id="rId5"/>
    <p:sldId id="257" r:id="rId6"/>
    <p:sldId id="262" r:id="rId7"/>
    <p:sldId id="263" r:id="rId8"/>
    <p:sldId id="259" r:id="rId9"/>
    <p:sldId id="260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30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8EE91-9689-4B92-BFA7-82AAF76FBB13}" type="datetimeFigureOut">
              <a:rPr lang="sr-Latn-CS" smtClean="0"/>
              <a:pPr/>
              <a:t>13.6.2014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939FA-FFEE-48C3-A523-5C58CE42458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922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939FA-FFEE-48C3-A523-5C58CE424581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429D-4C9D-408F-A6C4-14CE667A6C7D}" type="datetimeFigureOut">
              <a:rPr lang="sr-Latn-CS" smtClean="0"/>
              <a:pPr/>
              <a:t>13.6.2014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7BE5-3FC7-401F-90F4-6DCD7A526A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429D-4C9D-408F-A6C4-14CE667A6C7D}" type="datetimeFigureOut">
              <a:rPr lang="sr-Latn-CS" smtClean="0"/>
              <a:pPr/>
              <a:t>13.6.2014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7BE5-3FC7-401F-90F4-6DCD7A526A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429D-4C9D-408F-A6C4-14CE667A6C7D}" type="datetimeFigureOut">
              <a:rPr lang="sr-Latn-CS" smtClean="0"/>
              <a:pPr/>
              <a:t>13.6.2014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7BE5-3FC7-401F-90F4-6DCD7A526A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429D-4C9D-408F-A6C4-14CE667A6C7D}" type="datetimeFigureOut">
              <a:rPr lang="sr-Latn-CS" smtClean="0"/>
              <a:pPr/>
              <a:t>13.6.2014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7BE5-3FC7-401F-90F4-6DCD7A526A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429D-4C9D-408F-A6C4-14CE667A6C7D}" type="datetimeFigureOut">
              <a:rPr lang="sr-Latn-CS" smtClean="0"/>
              <a:pPr/>
              <a:t>13.6.2014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7BE5-3FC7-401F-90F4-6DCD7A526A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429D-4C9D-408F-A6C4-14CE667A6C7D}" type="datetimeFigureOut">
              <a:rPr lang="sr-Latn-CS" smtClean="0"/>
              <a:pPr/>
              <a:t>13.6.2014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7BE5-3FC7-401F-90F4-6DCD7A526A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429D-4C9D-408F-A6C4-14CE667A6C7D}" type="datetimeFigureOut">
              <a:rPr lang="sr-Latn-CS" smtClean="0"/>
              <a:pPr/>
              <a:t>13.6.2014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7BE5-3FC7-401F-90F4-6DCD7A526A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429D-4C9D-408F-A6C4-14CE667A6C7D}" type="datetimeFigureOut">
              <a:rPr lang="sr-Latn-CS" smtClean="0"/>
              <a:pPr/>
              <a:t>13.6.2014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7BE5-3FC7-401F-90F4-6DCD7A526A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429D-4C9D-408F-A6C4-14CE667A6C7D}" type="datetimeFigureOut">
              <a:rPr lang="sr-Latn-CS" smtClean="0"/>
              <a:pPr/>
              <a:t>13.6.2014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7BE5-3FC7-401F-90F4-6DCD7A526A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429D-4C9D-408F-A6C4-14CE667A6C7D}" type="datetimeFigureOut">
              <a:rPr lang="sr-Latn-CS" smtClean="0"/>
              <a:pPr/>
              <a:t>13.6.2014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7BE5-3FC7-401F-90F4-6DCD7A526A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429D-4C9D-408F-A6C4-14CE667A6C7D}" type="datetimeFigureOut">
              <a:rPr lang="sr-Latn-CS" smtClean="0"/>
              <a:pPr/>
              <a:t>13.6.2014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7BE5-3FC7-401F-90F4-6DCD7A526A2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9429D-4C9D-408F-A6C4-14CE667A6C7D}" type="datetimeFigureOut">
              <a:rPr lang="sr-Latn-CS" smtClean="0"/>
              <a:pPr/>
              <a:t>13.6.2014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17BE5-3FC7-401F-90F4-6DCD7A526A2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hghg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rcRect l="9306" r="6355"/>
          <a:stretch>
            <a:fillRect/>
          </a:stretch>
        </p:blipFill>
        <p:spPr>
          <a:xfrm>
            <a:off x="0" y="0"/>
            <a:ext cx="91330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5400" b="1" dirty="0" smtClean="0"/>
              <a:t>FONTANE STAREGA SPLITA</a:t>
            </a:r>
            <a:endParaRPr lang="hr-HR" sz="5400" b="1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3286116" y="492919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MENTORI: M. Parlov, K. </a:t>
            </a:r>
            <a:r>
              <a:rPr lang="hr-HR" dirty="0" err="1" smtClean="0">
                <a:solidFill>
                  <a:schemeClr val="tx1"/>
                </a:solidFill>
              </a:rPr>
              <a:t>Perišić</a:t>
            </a:r>
            <a:r>
              <a:rPr lang="hr-HR" dirty="0" smtClean="0">
                <a:solidFill>
                  <a:schemeClr val="tx1"/>
                </a:solidFill>
              </a:rPr>
              <a:t> i Z. </a:t>
            </a:r>
            <a:r>
              <a:rPr lang="hr-HR" dirty="0" err="1" smtClean="0">
                <a:solidFill>
                  <a:schemeClr val="tx1"/>
                </a:solidFill>
              </a:rPr>
              <a:t>Biliškov</a:t>
            </a:r>
            <a:endParaRPr lang="hr-HR" dirty="0" smtClean="0">
              <a:solidFill>
                <a:schemeClr val="tx1"/>
              </a:solidFill>
            </a:endParaRPr>
          </a:p>
          <a:p>
            <a:r>
              <a:rPr lang="hr-HR" dirty="0" smtClean="0">
                <a:solidFill>
                  <a:schemeClr val="tx1"/>
                </a:solidFill>
              </a:rPr>
              <a:t>UČENICI: 7.A I 7.B.; povijesno-geografska skupina 8-ih razreda</a:t>
            </a:r>
          </a:p>
          <a:p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142844" y="28572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214282" y="21429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366682" y="36669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142844" y="214290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 Š Visoka </a:t>
            </a:r>
          </a:p>
          <a:p>
            <a:r>
              <a:rPr lang="hr-HR" dirty="0" smtClean="0"/>
              <a:t>Projektni dan: VODA – IZVOR ŽIVOTA</a:t>
            </a:r>
          </a:p>
          <a:p>
            <a:r>
              <a:rPr lang="hr-HR" dirty="0" smtClean="0"/>
              <a:t>Split, 30. travnja 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irja2345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40000"/>
          </a:blip>
          <a:srcRect t="11682" r="27856" b="5882"/>
          <a:stretch>
            <a:fillRect/>
          </a:stretch>
        </p:blipFill>
        <p:spPr>
          <a:xfrm>
            <a:off x="0" y="0"/>
            <a:ext cx="9144000" cy="696564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58" y="357166"/>
            <a:ext cx="5572164" cy="42862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Pirja u Marmontovoj 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G_2281.jpg"/>
          <p:cNvPicPr>
            <a:picLocks noChangeAspect="1"/>
          </p:cNvPicPr>
          <p:nvPr/>
        </p:nvPicPr>
        <p:blipFill>
          <a:blip r:embed="rId2" cstate="print">
            <a:lum bright="3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lvl="0"/>
            <a:r>
              <a:rPr lang="hr-HR" sz="3600" b="1" dirty="0" smtClean="0"/>
              <a:t>Skulptura je kipara Kažimira Hraste </a:t>
            </a:r>
          </a:p>
          <a:p>
            <a:pPr lvl="0"/>
            <a:r>
              <a:rPr lang="hr-HR" sz="3600" b="1" dirty="0" smtClean="0"/>
              <a:t>Prikazuje šaku koja drži figu iz koje mlaz vode pada u lijevak</a:t>
            </a:r>
          </a:p>
          <a:p>
            <a:pPr lvl="0"/>
            <a:r>
              <a:rPr lang="hr-HR" sz="3600" b="1" dirty="0" smtClean="0"/>
              <a:t>Svečano otvorena 1998.g.</a:t>
            </a:r>
          </a:p>
          <a:p>
            <a:r>
              <a:rPr lang="hr-HR" dirty="0" smtClean="0"/>
              <a:t> </a:t>
            </a:r>
            <a:r>
              <a:rPr lang="hr-HR" sz="3600" b="1" dirty="0" smtClean="0"/>
              <a:t>Često ju oštete neoprezni vozači</a:t>
            </a:r>
            <a:endParaRPr lang="hr-H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jamontuša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21353"/>
          <a:stretch>
            <a:fillRect/>
          </a:stretch>
        </p:blipFill>
        <p:spPr>
          <a:xfrm>
            <a:off x="0" y="0"/>
            <a:ext cx="9144000" cy="7198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1536" y="714356"/>
            <a:ext cx="5072098" cy="1143000"/>
          </a:xfrm>
        </p:spPr>
        <p:txBody>
          <a:bodyPr/>
          <a:lstStyle/>
          <a:p>
            <a:r>
              <a:rPr lang="hr-HR" b="1" dirty="0" smtClean="0"/>
              <a:t>Bajamontuša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624187.jpg"/>
          <p:cNvPicPr>
            <a:picLocks noChangeAspect="1"/>
          </p:cNvPicPr>
          <p:nvPr/>
        </p:nvPicPr>
        <p:blipFill>
          <a:blip r:embed="rId2" cstate="print"/>
          <a:srcRect l="4166" r="4167"/>
          <a:stretch>
            <a:fillRect/>
          </a:stretch>
        </p:blipFill>
        <p:spPr>
          <a:xfrm>
            <a:off x="0" y="0"/>
            <a:ext cx="93133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jamontuša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 t="21353"/>
          <a:stretch>
            <a:fillRect/>
          </a:stretch>
        </p:blipFill>
        <p:spPr>
          <a:xfrm>
            <a:off x="0" y="0"/>
            <a:ext cx="9144000" cy="71985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hr-HR" sz="3900" b="1" dirty="0" smtClean="0"/>
              <a:t>Naručena je 1880.g. iz Milana</a:t>
            </a:r>
          </a:p>
          <a:p>
            <a:pPr lvl="0"/>
            <a:r>
              <a:rPr lang="hr-HR" sz="3900" b="1" dirty="0" smtClean="0"/>
              <a:t>Splićani prikupili 20 000 forinti</a:t>
            </a:r>
          </a:p>
          <a:p>
            <a:r>
              <a:rPr lang="hr-HR" sz="3900" b="1" dirty="0" smtClean="0"/>
              <a:t>Voda svečano potekla 1890.g.</a:t>
            </a:r>
          </a:p>
          <a:p>
            <a:r>
              <a:rPr lang="hr-HR" sz="3900" b="1" dirty="0" smtClean="0"/>
              <a:t>Postala je simbol čitavog grada i kao takvu je se prikazuje na gotovo svim razglednicama Splita</a:t>
            </a:r>
          </a:p>
          <a:p>
            <a:r>
              <a:rPr lang="hr-HR" sz="3900" b="1" dirty="0" smtClean="0"/>
              <a:t>Bazeni i likovi simboliziraju rijeku Jadro i Jadransko more, a liktorski svežanj (fasces) simbol je sloge i jedinstva Splićana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jamontuša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rcRect t="21353"/>
          <a:stretch>
            <a:fillRect/>
          </a:stretch>
        </p:blipFill>
        <p:spPr>
          <a:xfrm>
            <a:off x="0" y="0"/>
            <a:ext cx="9144000" cy="719850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lvl="0"/>
            <a:r>
              <a:rPr lang="hr-HR" sz="3600" b="1" dirty="0" smtClean="0"/>
              <a:t>Fašisti su za vrijeme okupacije Splita 1941.-1943. prepoznali liktorski svežanj kao simbol fašizma i zbog toga  su je komunisti uništili dinamitom 1947.g.</a:t>
            </a:r>
          </a:p>
          <a:p>
            <a:r>
              <a:rPr lang="hr-HR" sz="3600" b="1" dirty="0" smtClean="0"/>
              <a:t>1948.g. na mjestu srušene fontane postavljen je okrugli bazen s vodoskokom- projekt ing. arh. Milorada Družeića</a:t>
            </a:r>
          </a:p>
          <a:p>
            <a:pPr lvl="0"/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http://www.sirena-booking.hr/wp-content/uploads/2012/03/riva-fountain-spl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62289"/>
          </a:xfrm>
          <a:prstGeom prst="rect">
            <a:avLst/>
          </a:prstGeom>
          <a:noFill/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Današnji bazen na mjestu nekadašnje </a:t>
            </a:r>
            <a:r>
              <a:rPr lang="hr-HR" dirty="0" err="1" smtClean="0"/>
              <a:t>Bajamontuše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G_5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000108"/>
            <a:ext cx="4214842" cy="5619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Fontana na Obali kneza Domagoja (željeznički kolodvor)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/>
            <a:r>
              <a:rPr lang="hr-HR" sz="2100" dirty="0" smtClean="0"/>
              <a:t>Uvođenjem parnih lokomotiva početkom prošlog st. u gradu se javlja povećana potreba za vodom</a:t>
            </a:r>
          </a:p>
          <a:p>
            <a:pPr lvl="0"/>
            <a:r>
              <a:rPr lang="hr-HR" sz="2100" dirty="0" smtClean="0"/>
              <a:t>Sagrađena je 1906., namijenjena putnicima i prolaznicima</a:t>
            </a:r>
          </a:p>
          <a:p>
            <a:pPr lvl="0"/>
            <a:r>
              <a:rPr lang="hr-HR" sz="2100" dirty="0" smtClean="0"/>
              <a:t>Napravljena u obliku reljefa koji čini Tritonova (Posejdonov sin – grč. bog mora) glava iz koje teče pitka voda i dva dupina koja trupom čine polukrug oko školjke</a:t>
            </a:r>
          </a:p>
          <a:p>
            <a:pPr lvl="0"/>
            <a:r>
              <a:rPr lang="hr-HR" sz="2100" dirty="0" smtClean="0"/>
              <a:t>Oštećena prilikom bomardiranja Splita s mora u II.svj. ratu</a:t>
            </a:r>
            <a:endParaRPr lang="hr-HR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IMG_2275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ZAKLJUČAK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i="1" dirty="0" smtClean="0"/>
              <a:t>    </a:t>
            </a:r>
            <a:r>
              <a:rPr lang="hr-HR" b="1" i="1" kern="1500" dirty="0" smtClean="0"/>
              <a:t>Ljudski postupci, neobrazovanost, zanemarivanje  spomeničke baštine, vandalističko ponašanje (uništavanje grafitima, otpatci u fontanama....) i nedostatak osjećaja za očuvanje kulturne baštine fontana problem su današnjeg Splita.</a:t>
            </a:r>
          </a:p>
          <a:p>
            <a:r>
              <a:rPr lang="hr-HR" b="1" i="1" kern="1500" dirty="0" smtClean="0"/>
              <a:t>    Uloga građana Splita u očuvanju povijesne,  umjetničke i kulturne vrijednosti fontana je   ključna za očuvanje našeg identiteta.</a:t>
            </a:r>
            <a:endParaRPr lang="hr-HR" b="1" i="1" kern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IMG_2289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Fontana – latinski: fons = </a:t>
            </a:r>
            <a:r>
              <a:rPr lang="hr-HR" dirty="0"/>
              <a:t>izvor </a:t>
            </a:r>
            <a:endParaRPr lang="hr-HR" dirty="0" smtClean="0"/>
          </a:p>
          <a:p>
            <a:r>
              <a:rPr lang="hr-HR" dirty="0" smtClean="0"/>
              <a:t>Fontana je dekorativni </a:t>
            </a:r>
            <a:r>
              <a:rPr lang="hr-HR" dirty="0"/>
              <a:t>arhitektonski element koji služi kao izvor pitke vode </a:t>
            </a:r>
            <a:r>
              <a:rPr lang="hr-HR"/>
              <a:t>i </a:t>
            </a:r>
            <a:r>
              <a:rPr lang="hr-HR" smtClean="0"/>
              <a:t>za održavanje </a:t>
            </a:r>
            <a:r>
              <a:rPr lang="hr-HR" dirty="0"/>
              <a:t>osobne higijene </a:t>
            </a:r>
          </a:p>
          <a:p>
            <a:r>
              <a:rPr lang="hr-HR" dirty="0"/>
              <a:t>Još u doba starog Dioklecijana fontana s tekućom vodom  predstavljala </a:t>
            </a:r>
            <a:r>
              <a:rPr lang="hr-HR" dirty="0" smtClean="0"/>
              <a:t>je:</a:t>
            </a:r>
          </a:p>
          <a:p>
            <a:pPr>
              <a:buNone/>
            </a:pPr>
            <a:r>
              <a:rPr lang="hr-HR" dirty="0" smtClean="0"/>
              <a:t>      -  simbol </a:t>
            </a:r>
            <a:r>
              <a:rPr lang="hr-HR" dirty="0"/>
              <a:t>carske </a:t>
            </a:r>
            <a:r>
              <a:rPr lang="hr-HR" dirty="0" smtClean="0"/>
              <a:t>moći</a:t>
            </a:r>
          </a:p>
          <a:p>
            <a:pPr>
              <a:buNone/>
            </a:pPr>
            <a:r>
              <a:rPr lang="hr-HR" dirty="0" smtClean="0"/>
              <a:t>      -  ponos </a:t>
            </a:r>
            <a:r>
              <a:rPr lang="hr-HR" dirty="0"/>
              <a:t>inžinjerskog savladavanja </a:t>
            </a:r>
            <a:r>
              <a:rPr lang="hr-HR" dirty="0" smtClean="0"/>
              <a:t>prirode</a:t>
            </a:r>
          </a:p>
          <a:p>
            <a:pPr>
              <a:buNone/>
            </a:pPr>
            <a:r>
              <a:rPr lang="hr-HR" dirty="0" smtClean="0"/>
              <a:t>      -  ali </a:t>
            </a:r>
            <a:r>
              <a:rPr lang="hr-HR" dirty="0"/>
              <a:t>i potrebu cara da se u stvaranju nadmeće sa </a:t>
            </a:r>
            <a:r>
              <a:rPr lang="hr-HR" dirty="0" smtClean="0"/>
              <a:t>               svojim </a:t>
            </a:r>
            <a:r>
              <a:rPr lang="hr-HR" dirty="0"/>
              <a:t>božanskim roditeljem </a:t>
            </a:r>
            <a:r>
              <a:rPr lang="hr-HR" dirty="0" smtClean="0"/>
              <a:t>Jupiterom</a:t>
            </a:r>
          </a:p>
          <a:p>
            <a:pPr>
              <a:buNone/>
            </a:pPr>
            <a:r>
              <a:rPr lang="hr-HR" dirty="0" smtClean="0"/>
              <a:t>      -  u </a:t>
            </a:r>
            <a:r>
              <a:rPr lang="hr-HR" dirty="0"/>
              <a:t>kasnijoj ranokršćanskoj simbolici voda je predstavljala Krista kao izvor vječnog života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gf.jpg"/>
          <p:cNvPicPr>
            <a:picLocks noChangeAspect="1"/>
          </p:cNvPicPr>
          <p:nvPr/>
        </p:nvPicPr>
        <p:blipFill>
          <a:blip r:embed="rId3" cstate="print">
            <a:lum bright="20000" contrast="-10000"/>
          </a:blip>
          <a:srcRect l="20963" r="11718"/>
          <a:stretch>
            <a:fillRect/>
          </a:stretch>
        </p:blipFill>
        <p:spPr>
          <a:xfrm>
            <a:off x="-1" y="0"/>
            <a:ext cx="931107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lvl="0"/>
            <a:r>
              <a:rPr lang="hr-HR" sz="3600" b="1" dirty="0" smtClean="0"/>
              <a:t>Glas o iznimnoj kvaliteti vode u Splitu potvrđuje u 10. st. bizantski car Konstantin VII. Porfirogenet: </a:t>
            </a:r>
            <a:r>
              <a:rPr lang="hr-HR" sz="3600" b="1" i="1" dirty="0" smtClean="0"/>
              <a:t>„</a:t>
            </a:r>
            <a:r>
              <a:rPr lang="hr-HR" sz="3600" b="1" i="1" dirty="0" err="1" smtClean="0"/>
              <a:t>...to</a:t>
            </a:r>
            <a:r>
              <a:rPr lang="hr-HR" sz="3600" b="1" i="1" dirty="0" smtClean="0"/>
              <a:t> je najbolja voda u Carstvu....“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/>
              <a:t>NAJSTARIJA SPLITSKA FONTANA – Dioklecijanova – 4. st.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hr-HR" dirty="0" smtClean="0"/>
          </a:p>
          <a:p>
            <a:pPr lvl="0"/>
            <a:r>
              <a:rPr lang="hr-HR" dirty="0" smtClean="0"/>
              <a:t>Njezini su dijelovi pronađeni u nedavnim istraživanjima 2000.g. u jugoistočnom dijelu palače</a:t>
            </a:r>
          </a:p>
          <a:p>
            <a:pPr lvl="0"/>
            <a:r>
              <a:rPr lang="hr-HR" dirty="0" smtClean="0"/>
              <a:t>Oslonjena je na jednoj nozi s vješto ugrađenim instalacijama za protok vode</a:t>
            </a:r>
          </a:p>
          <a:p>
            <a:pPr lvl="0"/>
            <a:r>
              <a:rPr lang="hr-HR" dirty="0" smtClean="0"/>
              <a:t>Stajala je u predvorju </a:t>
            </a:r>
            <a:r>
              <a:rPr lang="hr-HR" i="1" dirty="0" smtClean="0"/>
              <a:t>triklinija</a:t>
            </a:r>
            <a:r>
              <a:rPr lang="hr-HR" dirty="0" smtClean="0"/>
              <a:t> – careve blagovaonice</a:t>
            </a:r>
          </a:p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hr-HR" dirty="0"/>
          </a:p>
        </p:txBody>
      </p:sp>
      <p:pic>
        <p:nvPicPr>
          <p:cNvPr id="4" name="Slika 3" descr="Captur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71612"/>
            <a:ext cx="3661176" cy="4868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-10000"/>
          </a:blip>
          <a:srcRect l="13809" t="6022" r="11355" b="5850"/>
          <a:stretch>
            <a:fillRect/>
          </a:stretch>
        </p:blipFill>
        <p:spPr>
          <a:xfrm>
            <a:off x="-75332" y="0"/>
            <a:ext cx="9219332" cy="687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02" y="214290"/>
            <a:ext cx="6500858" cy="796908"/>
          </a:xfrm>
        </p:spPr>
        <p:txBody>
          <a:bodyPr/>
          <a:lstStyle/>
          <a:p>
            <a:r>
              <a:rPr lang="hr-HR" b="1" dirty="0" smtClean="0"/>
              <a:t>Fontana na Šperunu 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ChangeAspect="1"/>
          </p:cNvPicPr>
          <p:nvPr/>
        </p:nvPicPr>
        <p:blipFill>
          <a:blip r:embed="rId2" cstate="print">
            <a:lum bright="30000" contrast="-10000"/>
          </a:blip>
          <a:srcRect l="13809" t="6022" r="11355" b="5850"/>
          <a:stretch>
            <a:fillRect/>
          </a:stretch>
        </p:blipFill>
        <p:spPr>
          <a:xfrm>
            <a:off x="-75332" y="0"/>
            <a:ext cx="9219332" cy="6876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 </a:t>
            </a:r>
            <a:r>
              <a:rPr lang="hr-HR" sz="3600" b="1" dirty="0" smtClean="0"/>
              <a:t>Izgrađena 1880.</a:t>
            </a:r>
          </a:p>
          <a:p>
            <a:r>
              <a:rPr lang="hr-HR" sz="3600" b="1" dirty="0" smtClean="0"/>
              <a:t> Jedna od 25 fontana izgrađenih povodom otvaranja Dioklecijanovog vodovoda</a:t>
            </a:r>
          </a:p>
          <a:p>
            <a:pPr lvl="0"/>
            <a:r>
              <a:rPr lang="hr-HR" sz="3600" b="1" dirty="0"/>
              <a:t>S</a:t>
            </a:r>
            <a:r>
              <a:rPr lang="hr-HR" sz="3600" b="1" dirty="0" smtClean="0"/>
              <a:t>rušena </a:t>
            </a:r>
            <a:r>
              <a:rPr lang="hr-HR" sz="3600" b="1" dirty="0"/>
              <a:t>pri </a:t>
            </a:r>
            <a:r>
              <a:rPr lang="hr-HR" sz="3600" b="1" dirty="0" smtClean="0"/>
              <a:t>savezničkom bombadiranju </a:t>
            </a:r>
            <a:r>
              <a:rPr lang="hr-HR" sz="3600" b="1" dirty="0"/>
              <a:t>Splita 1944</a:t>
            </a:r>
            <a:r>
              <a:rPr lang="hr-HR" sz="3600" b="1" dirty="0" smtClean="0"/>
              <a:t>.</a:t>
            </a:r>
          </a:p>
          <a:p>
            <a:r>
              <a:rPr lang="hr-HR" sz="3600" b="1" dirty="0" smtClean="0"/>
              <a:t>Dolazeći po vodu, djevojke su korteđavale s </a:t>
            </a:r>
            <a:r>
              <a:rPr lang="hr-HR" sz="3600" b="1" dirty="0"/>
              <a:t>momcima, olajavale po domaću i napajale žedne </a:t>
            </a:r>
            <a:r>
              <a:rPr lang="hr-HR" sz="3600" b="1" dirty="0" smtClean="0"/>
              <a:t>životinje</a:t>
            </a:r>
            <a:endParaRPr lang="hr-HR" sz="3600" b="1" dirty="0"/>
          </a:p>
          <a:p>
            <a:pPr lvl="0"/>
            <a:endParaRPr lang="hr-HR" dirty="0" smtClean="0"/>
          </a:p>
          <a:p>
            <a:pPr lvl="0"/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IMG_2303.jpg"/>
          <p:cNvPicPr>
            <a:picLocks noChangeAspect="1"/>
          </p:cNvPicPr>
          <p:nvPr/>
        </p:nvPicPr>
        <p:blipFill>
          <a:blip r:embed="rId2" cstate="print">
            <a:lum bright="30000" contrast="-1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Una Piccola fontana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R</a:t>
            </a:r>
            <a:r>
              <a:rPr lang="hr-HR" dirty="0" smtClean="0"/>
              <a:t>ad je nepoznatog majstora</a:t>
            </a:r>
          </a:p>
          <a:p>
            <a:r>
              <a:rPr lang="hr-HR" dirty="0" smtClean="0"/>
              <a:t>Visina joj je  3 metra</a:t>
            </a:r>
          </a:p>
          <a:p>
            <a:r>
              <a:rPr lang="hr-HR" dirty="0" smtClean="0"/>
              <a:t>Donji </a:t>
            </a:r>
            <a:r>
              <a:rPr lang="hr-HR" dirty="0"/>
              <a:t>dio-bazen školjkastog </a:t>
            </a:r>
            <a:r>
              <a:rPr lang="hr-HR" dirty="0" smtClean="0"/>
              <a:t>oblika</a:t>
            </a:r>
          </a:p>
          <a:p>
            <a:r>
              <a:rPr lang="hr-HR" dirty="0"/>
              <a:t>S</a:t>
            </a:r>
            <a:r>
              <a:rPr lang="hr-HR" dirty="0" smtClean="0"/>
              <a:t>redišnji </a:t>
            </a:r>
            <a:r>
              <a:rPr lang="hr-HR" dirty="0"/>
              <a:t>lik </a:t>
            </a:r>
            <a:r>
              <a:rPr lang="hr-HR" dirty="0" smtClean="0"/>
              <a:t>je </a:t>
            </a:r>
            <a:r>
              <a:rPr lang="hr-HR" dirty="0"/>
              <a:t>lavlja glava u kojoj se nalazi </a:t>
            </a:r>
            <a:r>
              <a:rPr lang="hr-HR" dirty="0" smtClean="0"/>
              <a:t>slavina</a:t>
            </a:r>
          </a:p>
          <a:p>
            <a:r>
              <a:rPr lang="hr-HR" dirty="0"/>
              <a:t>P</a:t>
            </a:r>
            <a:r>
              <a:rPr lang="hr-HR" dirty="0" smtClean="0"/>
              <a:t>ronašao  ju je </a:t>
            </a:r>
            <a:r>
              <a:rPr lang="hr-HR" dirty="0"/>
              <a:t>don. Frane Bulić oko </a:t>
            </a:r>
            <a:r>
              <a:rPr lang="hr-HR" dirty="0" smtClean="0"/>
              <a:t>1900. </a:t>
            </a:r>
            <a:r>
              <a:rPr lang="hr-HR" dirty="0"/>
              <a:t>prilikom rušenja kuće u </a:t>
            </a:r>
            <a:r>
              <a:rPr lang="hr-HR" dirty="0" smtClean="0"/>
              <a:t>Getu</a:t>
            </a:r>
          </a:p>
          <a:p>
            <a:r>
              <a:rPr lang="hr-HR" dirty="0"/>
              <a:t> 1916. </a:t>
            </a:r>
            <a:r>
              <a:rPr lang="hr-HR" dirty="0" smtClean="0"/>
              <a:t>odlučeno </a:t>
            </a:r>
            <a:r>
              <a:rPr lang="hr-HR" dirty="0"/>
              <a:t>je da se obnovi kao javna </a:t>
            </a:r>
            <a:r>
              <a:rPr lang="hr-HR" dirty="0" smtClean="0"/>
              <a:t>fontana </a:t>
            </a:r>
            <a:r>
              <a:rPr lang="hr-HR" dirty="0"/>
              <a:t>jer u gradu nije bilo  pitke vode</a:t>
            </a:r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bright="10000"/>
          </a:blip>
          <a:srcRect l="16015" r="1068" b="9549"/>
          <a:stretch>
            <a:fillRect/>
          </a:stretch>
        </p:blipFill>
        <p:spPr>
          <a:xfrm>
            <a:off x="-322263" y="0"/>
            <a:ext cx="946626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68" y="142852"/>
            <a:ext cx="5786478" cy="114300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Fontana u Đardinu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3.jpg"/>
          <p:cNvPicPr>
            <a:picLocks noChangeAspect="1"/>
          </p:cNvPicPr>
          <p:nvPr/>
        </p:nvPicPr>
        <p:blipFill>
          <a:blip r:embed="rId2" cstate="print">
            <a:lum bright="40000" contrast="-10000"/>
          </a:blip>
          <a:srcRect l="16015" r="1068" b="9549"/>
          <a:stretch>
            <a:fillRect/>
          </a:stretch>
        </p:blipFill>
        <p:spPr>
          <a:xfrm>
            <a:off x="0" y="0"/>
            <a:ext cx="9466263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lvl="0"/>
            <a:r>
              <a:rPr lang="hr-HR" sz="3600" b="1" dirty="0"/>
              <a:t>P</a:t>
            </a:r>
            <a:r>
              <a:rPr lang="hr-HR" sz="3600" b="1" dirty="0" smtClean="0"/>
              <a:t>ark J. J. Strossmayera (Đardin) izgrađen je </a:t>
            </a:r>
            <a:r>
              <a:rPr lang="hr-HR" sz="3600" b="1" dirty="0"/>
              <a:t>1808. za francuske vlasti u </a:t>
            </a:r>
            <a:r>
              <a:rPr lang="hr-HR" sz="3600" b="1" dirty="0" smtClean="0"/>
              <a:t>Splitu</a:t>
            </a:r>
          </a:p>
          <a:p>
            <a:r>
              <a:rPr lang="hr-HR" sz="3600" b="1" dirty="0"/>
              <a:t>F</a:t>
            </a:r>
            <a:r>
              <a:rPr lang="hr-HR" sz="3600" b="1" dirty="0" smtClean="0"/>
              <a:t>ontana je izrađena 1902</a:t>
            </a:r>
            <a:r>
              <a:rPr lang="hr-HR" sz="3600" b="1" dirty="0"/>
              <a:t>. </a:t>
            </a:r>
            <a:r>
              <a:rPr lang="hr-HR" sz="3600" b="1" dirty="0" smtClean="0"/>
              <a:t> i ima figuru </a:t>
            </a:r>
            <a:r>
              <a:rPr lang="hr-HR" sz="3600" b="1" dirty="0"/>
              <a:t>anđela na </a:t>
            </a:r>
            <a:r>
              <a:rPr lang="hr-HR" sz="3600" b="1" dirty="0" smtClean="0"/>
              <a:t>vrhu</a:t>
            </a:r>
          </a:p>
          <a:p>
            <a:pPr lvl="0"/>
            <a:r>
              <a:rPr lang="hr-HR" sz="3600" b="1" dirty="0"/>
              <a:t>N</a:t>
            </a:r>
            <a:r>
              <a:rPr lang="hr-HR" sz="3600" b="1" dirty="0" smtClean="0"/>
              <a:t>ovi </a:t>
            </a:r>
            <a:r>
              <a:rPr lang="hr-HR" sz="3600" b="1" dirty="0"/>
              <a:t>izgled Đardina projektirao </a:t>
            </a:r>
            <a:r>
              <a:rPr lang="hr-HR" sz="3600" b="1" dirty="0" smtClean="0"/>
              <a:t>je zagrebački </a:t>
            </a:r>
            <a:r>
              <a:rPr lang="hr-HR" sz="3600" b="1" dirty="0"/>
              <a:t>arhitekt Boris Podrecca 2002</a:t>
            </a:r>
            <a:r>
              <a:rPr lang="hr-HR" sz="3600" b="1" dirty="0" smtClean="0"/>
              <a:t>.</a:t>
            </a:r>
            <a:endParaRPr lang="hr-HR" sz="3600" b="1" dirty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597</Words>
  <Application>Microsoft Office PowerPoint</Application>
  <PresentationFormat>Prikaz na zaslonu (4:3)</PresentationFormat>
  <Paragraphs>59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Office Theme</vt:lpstr>
      <vt:lpstr>FONTANE STAREGA SPLITA</vt:lpstr>
      <vt:lpstr>PowerPointova prezentacija</vt:lpstr>
      <vt:lpstr>PowerPointova prezentacija</vt:lpstr>
      <vt:lpstr>NAJSTARIJA SPLITSKA FONTANA – Dioklecijanova – 4. st.</vt:lpstr>
      <vt:lpstr>Fontana na Šperunu </vt:lpstr>
      <vt:lpstr>PowerPointova prezentacija</vt:lpstr>
      <vt:lpstr>Una Piccola fontana</vt:lpstr>
      <vt:lpstr>Fontana u Đardinu</vt:lpstr>
      <vt:lpstr>PowerPointova prezentacija</vt:lpstr>
      <vt:lpstr>Pirja u Marmontovoj </vt:lpstr>
      <vt:lpstr>PowerPointova prezentacija</vt:lpstr>
      <vt:lpstr>Bajamontuša</vt:lpstr>
      <vt:lpstr>PowerPointova prezentacija</vt:lpstr>
      <vt:lpstr>PowerPointova prezentacija</vt:lpstr>
      <vt:lpstr>PowerPointova prezentacija</vt:lpstr>
      <vt:lpstr>Današnji bazen na mjestu nekadašnje Bajamontuše</vt:lpstr>
      <vt:lpstr>Fontana na Obali kneza Domagoja (željeznički kolodvor)</vt:lpstr>
      <vt:lpstr>ZAKLJUČAK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FONTANE STAREGA SPLITA</dc:title>
  <dc:creator>medvidovic</dc:creator>
  <cp:lastModifiedBy>PEDAGOG</cp:lastModifiedBy>
  <cp:revision>39</cp:revision>
  <dcterms:created xsi:type="dcterms:W3CDTF">2014-04-26T08:42:29Z</dcterms:created>
  <dcterms:modified xsi:type="dcterms:W3CDTF">2014-06-13T11:39:01Z</dcterms:modified>
</cp:coreProperties>
</file>