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7" r:id="rId7"/>
    <p:sldId id="268" r:id="rId8"/>
    <p:sldId id="269" r:id="rId9"/>
    <p:sldId id="270" r:id="rId10"/>
    <p:sldId id="273" r:id="rId11"/>
    <p:sldId id="274" r:id="rId12"/>
    <p:sldId id="278" r:id="rId13"/>
    <p:sldId id="291" r:id="rId14"/>
    <p:sldId id="297" r:id="rId15"/>
    <p:sldId id="296" r:id="rId16"/>
    <p:sldId id="299" r:id="rId17"/>
    <p:sldId id="307" r:id="rId18"/>
    <p:sldId id="314" r:id="rId19"/>
    <p:sldId id="311" r:id="rId20"/>
    <p:sldId id="31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14F6-3D53-4A40-B533-7272AA1C8A1A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F6573-0E7E-4FAF-8A24-0F5DB55FF0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52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2DD5F5-CC61-4790-B4F0-84A1F6E5A96F}" type="datetimeFigureOut">
              <a:rPr lang="hr-HR" smtClean="0"/>
              <a:t>7.4.2017.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7084DC-AE19-41F9-A58C-D98FC392B90D}" type="slidenum">
              <a:rPr lang="hr-HR" smtClean="0"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translate.google.hr/translate?hl=hr&amp;sl=sr&amp;u=https://drugacijamatematika.wordpress.com/2011/11/24/male-tajne-magicnog-kvadrata-3x3/&amp;prev=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05800" cy="2290188"/>
          </a:xfrm>
        </p:spPr>
        <p:txBody>
          <a:bodyPr/>
          <a:lstStyle/>
          <a:p>
            <a:r>
              <a:rPr lang="hr-HR" dirty="0" smtClean="0"/>
              <a:t>Projektni dan:</a:t>
            </a:r>
            <a:br>
              <a:rPr lang="hr-HR" dirty="0" smtClean="0"/>
            </a:br>
            <a:r>
              <a:rPr lang="hr-HR" dirty="0" smtClean="0"/>
              <a:t>Mozganjem do zdravlja</a:t>
            </a:r>
            <a:br>
              <a:rPr lang="hr-HR" dirty="0" smtClean="0"/>
            </a:br>
            <a:r>
              <a:rPr lang="hr-HR" dirty="0" smtClean="0"/>
              <a:t>- magični kvadrati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07772"/>
            <a:ext cx="1878175" cy="182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72" y="4653136"/>
            <a:ext cx="3000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49" y="3487588"/>
            <a:ext cx="1419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49" y="5176986"/>
            <a:ext cx="14287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Oduzmi zadane magične kvadrate te provjeri da li je njihova razlika magični kvadrat.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Neki su zadaci bili lagani...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24151"/>
              </p:ext>
            </p:extLst>
          </p:nvPr>
        </p:nvGraphicFramePr>
        <p:xfrm>
          <a:off x="971600" y="2924944"/>
          <a:ext cx="12478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704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20899"/>
              </p:ext>
            </p:extLst>
          </p:nvPr>
        </p:nvGraphicFramePr>
        <p:xfrm>
          <a:off x="5868144" y="2924944"/>
          <a:ext cx="12478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704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32970"/>
              </p:ext>
            </p:extLst>
          </p:nvPr>
        </p:nvGraphicFramePr>
        <p:xfrm>
          <a:off x="3347864" y="2924944"/>
          <a:ext cx="12478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704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776" y="3167390"/>
            <a:ext cx="49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</a:t>
            </a:r>
            <a:endParaRPr lang="hr-H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17263" y="333346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=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97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Zadani magični kvadrat pomnoži brojem 3 te provjeri da li si opet dobio magični kvadrat.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68163"/>
              </p:ext>
            </p:extLst>
          </p:nvPr>
        </p:nvGraphicFramePr>
        <p:xfrm>
          <a:off x="1043608" y="2852936"/>
          <a:ext cx="1728192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139040"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16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13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omic Sans MS"/>
              </a:rPr>
              <a:t>∙ 3    =</a:t>
            </a:r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66030"/>
              </p:ext>
            </p:extLst>
          </p:nvPr>
        </p:nvGraphicFramePr>
        <p:xfrm>
          <a:off x="5220072" y="2874526"/>
          <a:ext cx="1728192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1390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5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Prikazani </a:t>
            </a:r>
            <a:r>
              <a:rPr lang="hr-HR" dirty="0"/>
              <a:t>lik je magični kvadrat u kojemu nedostaje 5 brojeva na poljima A, B, C, D i E.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Koliki </a:t>
            </a:r>
            <a:r>
              <a:rPr lang="hr-HR" dirty="0"/>
              <a:t>je zbroj brojeva na poljima A, B, C i E? </a:t>
            </a:r>
            <a:endParaRPr lang="hr-HR" dirty="0" smtClean="0"/>
          </a:p>
          <a:p>
            <a:pPr marL="0" indent="0">
              <a:buNone/>
            </a:pPr>
            <a:r>
              <a:rPr lang="hr-HR" i="1" u="sng" dirty="0" smtClean="0"/>
              <a:t>Rješenje:</a:t>
            </a:r>
            <a:endParaRPr lang="hr-HR" i="1" u="sng" dirty="0"/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 + 10 +4 = 30                                                                    </a:t>
            </a:r>
            <a:endParaRPr lang="hr-H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= 30 – ( 16 + 3 ) = 11                                                                   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= 30 – ( 10 + 3 ) = 17                                                                                                         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= 30 – ( 11 + 10 ) = 9                                                             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= 30 – ( 16 + 9 ) = 5                                                                                        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+ B + C + E = 11 + 9 + 5 +17 = 42 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Neki su zadaci posuđeni sa natjecanja...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59018"/>
              </p:ext>
            </p:extLst>
          </p:nvPr>
        </p:nvGraphicFramePr>
        <p:xfrm>
          <a:off x="3059832" y="2132856"/>
          <a:ext cx="129614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16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Upiši brojeve od   1 do 16   tako da je   S4=34.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neki su bili teži...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85943"/>
              </p:ext>
            </p:extLst>
          </p:nvPr>
        </p:nvGraphicFramePr>
        <p:xfrm>
          <a:off x="467544" y="2348880"/>
          <a:ext cx="172819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hr-HR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hr-HR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407707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Rješenje: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21838"/>
              </p:ext>
            </p:extLst>
          </p:nvPr>
        </p:nvGraphicFramePr>
        <p:xfrm>
          <a:off x="467544" y="4653136"/>
          <a:ext cx="172819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hr-HR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hr-HR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57241"/>
              </p:ext>
            </p:extLst>
          </p:nvPr>
        </p:nvGraphicFramePr>
        <p:xfrm>
          <a:off x="3203848" y="2348880"/>
          <a:ext cx="172819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0" lang="hr-HR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16869"/>
              </p:ext>
            </p:extLst>
          </p:nvPr>
        </p:nvGraphicFramePr>
        <p:xfrm>
          <a:off x="3203848" y="4653136"/>
          <a:ext cx="172819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hr-HR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hr-HR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40432"/>
              </p:ext>
            </p:extLst>
          </p:nvPr>
        </p:nvGraphicFramePr>
        <p:xfrm>
          <a:off x="5868144" y="2348880"/>
          <a:ext cx="172819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0" lang="hr-HR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53974"/>
              </p:ext>
            </p:extLst>
          </p:nvPr>
        </p:nvGraphicFramePr>
        <p:xfrm>
          <a:off x="5868144" y="4653136"/>
          <a:ext cx="172819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hr-HR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hr-HR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1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sada,  srodni sadržaji...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3" y="3933056"/>
            <a:ext cx="3317354" cy="26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likovni rezultat za magični kvad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16" y="4212287"/>
            <a:ext cx="16192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29577"/>
            <a:ext cx="3043045" cy="22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 kvadratiće upiši brojeve od 1 do 9 tako da zbrojevi susjednih brojeva, povezanih crtom, budu jednaki naznačenom broju uz crtu. Svaki se broj pojavljuje samo jednom.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Rješavali smo zadatke tipa: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837211" y="3397703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05" y="3397703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82" y="4467803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82" y="3397703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467803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558924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1" y="558924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67" y="558924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67" y="4467803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4" idx="3"/>
            <a:endCxn id="1026" idx="1"/>
          </p:cNvCxnSpPr>
          <p:nvPr/>
        </p:nvCxnSpPr>
        <p:spPr>
          <a:xfrm>
            <a:off x="2269259" y="3613727"/>
            <a:ext cx="1112146" cy="18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26" idx="3"/>
            <a:endCxn id="1028" idx="1"/>
          </p:cNvCxnSpPr>
          <p:nvPr/>
        </p:nvCxnSpPr>
        <p:spPr>
          <a:xfrm>
            <a:off x="3851305" y="3632653"/>
            <a:ext cx="1235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1033" idx="0"/>
          </p:cNvCxnSpPr>
          <p:nvPr/>
        </p:nvCxnSpPr>
        <p:spPr>
          <a:xfrm>
            <a:off x="2053235" y="3829751"/>
            <a:ext cx="111282" cy="63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33" idx="2"/>
            <a:endCxn id="1032" idx="0"/>
          </p:cNvCxnSpPr>
          <p:nvPr/>
        </p:nvCxnSpPr>
        <p:spPr>
          <a:xfrm>
            <a:off x="2164517" y="4937703"/>
            <a:ext cx="0" cy="65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32" idx="3"/>
            <a:endCxn id="1031" idx="1"/>
          </p:cNvCxnSpPr>
          <p:nvPr/>
        </p:nvCxnSpPr>
        <p:spPr>
          <a:xfrm>
            <a:off x="2399467" y="5824190"/>
            <a:ext cx="954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31" idx="3"/>
            <a:endCxn id="1030" idx="1"/>
          </p:cNvCxnSpPr>
          <p:nvPr/>
        </p:nvCxnSpPr>
        <p:spPr>
          <a:xfrm>
            <a:off x="3823511" y="5824190"/>
            <a:ext cx="1288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30" idx="0"/>
            <a:endCxn id="1029" idx="2"/>
          </p:cNvCxnSpPr>
          <p:nvPr/>
        </p:nvCxnSpPr>
        <p:spPr>
          <a:xfrm flipH="1" flipV="1">
            <a:off x="5229225" y="4937703"/>
            <a:ext cx="117475" cy="65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28" idx="2"/>
            <a:endCxn id="1029" idx="0"/>
          </p:cNvCxnSpPr>
          <p:nvPr/>
        </p:nvCxnSpPr>
        <p:spPr>
          <a:xfrm flipH="1">
            <a:off x="5229225" y="3867603"/>
            <a:ext cx="92507" cy="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26" idx="2"/>
            <a:endCxn id="1027" idx="0"/>
          </p:cNvCxnSpPr>
          <p:nvPr/>
        </p:nvCxnSpPr>
        <p:spPr>
          <a:xfrm>
            <a:off x="3616355" y="3867603"/>
            <a:ext cx="96577" cy="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27" idx="2"/>
            <a:endCxn id="1031" idx="0"/>
          </p:cNvCxnSpPr>
          <p:nvPr/>
        </p:nvCxnSpPr>
        <p:spPr>
          <a:xfrm flipH="1">
            <a:off x="3588561" y="4937703"/>
            <a:ext cx="124371" cy="65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33" idx="3"/>
            <a:endCxn id="1027" idx="1"/>
          </p:cNvCxnSpPr>
          <p:nvPr/>
        </p:nvCxnSpPr>
        <p:spPr>
          <a:xfrm>
            <a:off x="2399467" y="4702753"/>
            <a:ext cx="1078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27" idx="3"/>
            <a:endCxn id="1029" idx="1"/>
          </p:cNvCxnSpPr>
          <p:nvPr/>
        </p:nvCxnSpPr>
        <p:spPr>
          <a:xfrm>
            <a:off x="3947882" y="4702753"/>
            <a:ext cx="104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4" name="TextBox 1103"/>
          <p:cNvSpPr txBox="1"/>
          <p:nvPr/>
        </p:nvSpPr>
        <p:spPr>
          <a:xfrm>
            <a:off x="2658086" y="3211636"/>
            <a:ext cx="2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9</a:t>
            </a:r>
            <a:endParaRPr lang="hr-HR" dirty="0"/>
          </a:p>
        </p:txBody>
      </p:sp>
      <p:sp>
        <p:nvSpPr>
          <p:cNvPr id="1106" name="TextBox 1105"/>
          <p:cNvSpPr txBox="1"/>
          <p:nvPr/>
        </p:nvSpPr>
        <p:spPr>
          <a:xfrm>
            <a:off x="4355976" y="330315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11</a:t>
            </a:r>
            <a:endParaRPr lang="hr-HR" dirty="0"/>
          </a:p>
        </p:txBody>
      </p:sp>
      <p:sp>
        <p:nvSpPr>
          <p:cNvPr id="1107" name="TextBox 1106"/>
          <p:cNvSpPr txBox="1"/>
          <p:nvPr/>
        </p:nvSpPr>
        <p:spPr>
          <a:xfrm>
            <a:off x="1701212" y="3983037"/>
            <a:ext cx="2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8</a:t>
            </a:r>
            <a:endParaRPr lang="hr-HR" dirty="0"/>
          </a:p>
        </p:txBody>
      </p:sp>
      <p:sp>
        <p:nvSpPr>
          <p:cNvPr id="1108" name="TextBox 1107"/>
          <p:cNvSpPr txBox="1"/>
          <p:nvPr/>
        </p:nvSpPr>
        <p:spPr>
          <a:xfrm>
            <a:off x="3332399" y="3938958"/>
            <a:ext cx="51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12</a:t>
            </a:r>
            <a:endParaRPr lang="hr-HR" dirty="0"/>
          </a:p>
        </p:txBody>
      </p:sp>
      <p:sp>
        <p:nvSpPr>
          <p:cNvPr id="1109" name="TextBox 1108"/>
          <p:cNvSpPr txBox="1"/>
          <p:nvPr/>
        </p:nvSpPr>
        <p:spPr>
          <a:xfrm>
            <a:off x="4892229" y="3983037"/>
            <a:ext cx="57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13</a:t>
            </a:r>
            <a:endParaRPr lang="hr-HR" dirty="0"/>
          </a:p>
        </p:txBody>
      </p:sp>
      <p:sp>
        <p:nvSpPr>
          <p:cNvPr id="1110" name="TextBox 1109"/>
          <p:cNvSpPr txBox="1"/>
          <p:nvPr/>
        </p:nvSpPr>
        <p:spPr>
          <a:xfrm>
            <a:off x="2658086" y="4352369"/>
            <a:ext cx="40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11</a:t>
            </a:r>
            <a:endParaRPr lang="hr-HR" dirty="0"/>
          </a:p>
        </p:txBody>
      </p:sp>
      <p:sp>
        <p:nvSpPr>
          <p:cNvPr id="1111" name="TextBox 1110"/>
          <p:cNvSpPr txBox="1"/>
          <p:nvPr/>
        </p:nvSpPr>
        <p:spPr>
          <a:xfrm>
            <a:off x="4251606" y="431235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14</a:t>
            </a:r>
            <a:endParaRPr lang="hr-HR" dirty="0"/>
          </a:p>
        </p:txBody>
      </p:sp>
      <p:sp>
        <p:nvSpPr>
          <p:cNvPr id="1112" name="TextBox 1111"/>
          <p:cNvSpPr txBox="1"/>
          <p:nvPr/>
        </p:nvSpPr>
        <p:spPr>
          <a:xfrm>
            <a:off x="1784248" y="5078805"/>
            <a:ext cx="35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7</a:t>
            </a:r>
            <a:endParaRPr lang="hr-HR" dirty="0"/>
          </a:p>
        </p:txBody>
      </p:sp>
      <p:sp>
        <p:nvSpPr>
          <p:cNvPr id="1113" name="TextBox 1112"/>
          <p:cNvSpPr txBox="1"/>
          <p:nvPr/>
        </p:nvSpPr>
        <p:spPr>
          <a:xfrm>
            <a:off x="3262742" y="5078805"/>
            <a:ext cx="3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13</a:t>
            </a:r>
            <a:endParaRPr lang="hr-HR" dirty="0"/>
          </a:p>
        </p:txBody>
      </p:sp>
      <p:sp>
        <p:nvSpPr>
          <p:cNvPr id="1114" name="TextBox 1113"/>
          <p:cNvSpPr txBox="1"/>
          <p:nvPr/>
        </p:nvSpPr>
        <p:spPr>
          <a:xfrm>
            <a:off x="4842115" y="5151378"/>
            <a:ext cx="40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12</a:t>
            </a:r>
            <a:endParaRPr lang="hr-HR" dirty="0"/>
          </a:p>
        </p:txBody>
      </p:sp>
      <p:sp>
        <p:nvSpPr>
          <p:cNvPr id="1115" name="TextBox 1114"/>
          <p:cNvSpPr txBox="1"/>
          <p:nvPr/>
        </p:nvSpPr>
        <p:spPr>
          <a:xfrm>
            <a:off x="2792864" y="5433750"/>
            <a:ext cx="26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9</a:t>
            </a:r>
            <a:endParaRPr lang="hr-HR" dirty="0"/>
          </a:p>
        </p:txBody>
      </p:sp>
      <p:sp>
        <p:nvSpPr>
          <p:cNvPr id="1116" name="TextBox 1115"/>
          <p:cNvSpPr txBox="1"/>
          <p:nvPr/>
        </p:nvSpPr>
        <p:spPr>
          <a:xfrm>
            <a:off x="4300393" y="5514181"/>
            <a:ext cx="5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21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 kružiće trokuta rasporedi brojeve 1, 2, 3, 4, 5, 6, 7, 8, 9 tako da zbroj na svakoj stranici bude</a:t>
            </a:r>
          </a:p>
          <a:p>
            <a:pPr marL="0" indent="0">
              <a:buNone/>
            </a:pPr>
            <a:r>
              <a:rPr lang="hr-HR" dirty="0" smtClean="0"/>
              <a:t>a)  20	</a:t>
            </a:r>
            <a:r>
              <a:rPr lang="hr-HR" b="1" dirty="0" smtClean="0"/>
              <a:t>		</a:t>
            </a:r>
            <a:r>
              <a:rPr lang="hr-HR" dirty="0" smtClean="0"/>
              <a:t>		b) 17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Isosceles Triangle 3"/>
          <p:cNvSpPr/>
          <p:nvPr/>
        </p:nvSpPr>
        <p:spPr>
          <a:xfrm>
            <a:off x="1547664" y="2996952"/>
            <a:ext cx="2592288" cy="1872208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3008306" y="3254807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3375751" y="3922057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3151254" y="4659708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2043006" y="4629352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1773497" y="3892504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2172009" y="3254807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3879807" y="4617132"/>
            <a:ext cx="50405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8</a:t>
            </a:r>
            <a:endParaRPr lang="hr-HR" dirty="0"/>
          </a:p>
        </p:txBody>
      </p:sp>
      <p:sp>
        <p:nvSpPr>
          <p:cNvPr id="13" name="Oval 12"/>
          <p:cNvSpPr/>
          <p:nvPr/>
        </p:nvSpPr>
        <p:spPr>
          <a:xfrm>
            <a:off x="1295636" y="4508229"/>
            <a:ext cx="50405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14" name="Oval 13"/>
          <p:cNvSpPr/>
          <p:nvPr/>
        </p:nvSpPr>
        <p:spPr>
          <a:xfrm>
            <a:off x="2591780" y="2729969"/>
            <a:ext cx="50405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5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39118"/>
            <a:ext cx="26273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09" y="339013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5258900" y="4648949"/>
            <a:ext cx="504056" cy="5040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07" y="4004287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67" y="4045587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42" y="346014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14" y="464027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32" y="4659708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46" y="458284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88" y="2824469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10966" y="2911265"/>
            <a:ext cx="2968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7896774" y="4648949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3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Sa @ su označene voćke, a sa      bunar. Podijeli voćnjak na četiri dijela, tako da u svakom dijelu bude jednak broj voćaka i da svi dijelovi imaju pristup bunaru.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4654860" y="1614380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4294820" y="4149080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42405"/>
              </p:ext>
            </p:extLst>
          </p:nvPr>
        </p:nvGraphicFramePr>
        <p:xfrm>
          <a:off x="2987824" y="3284984"/>
          <a:ext cx="2941476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369"/>
                <a:gridCol w="735369"/>
                <a:gridCol w="735369"/>
                <a:gridCol w="735369"/>
              </a:tblGrid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kumimoji="0" lang="hr-HR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endParaRPr kumimoji="0" lang="hr-HR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@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2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Nadopuni!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8438"/>
            <a:ext cx="3210842" cy="32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568" y="212137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Rješenje:</a:t>
            </a:r>
          </a:p>
        </p:txBody>
      </p:sp>
    </p:spTree>
    <p:extLst>
      <p:ext uri="{BB962C8B-B14F-4D97-AF65-F5344CB8AC3E}">
        <p14:creationId xmlns:p14="http://schemas.microsoft.com/office/powerpoint/2010/main" val="24819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2"/>
              </a:rPr>
              <a:t/>
            </a:r>
            <a:br>
              <a:rPr lang="hr-HR" dirty="0">
                <a:hlinkClick r:id="rId2"/>
              </a:rPr>
            </a:b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9456">
            <a:off x="1110093" y="2115307"/>
            <a:ext cx="4964808" cy="27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2793523" cy="497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05045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Magi</a:t>
            </a:r>
            <a:r>
              <a:rPr lang="hr-HR" dirty="0"/>
              <a:t>č</a:t>
            </a:r>
            <a:r>
              <a:rPr lang="hr-HR" dirty="0" smtClean="0"/>
              <a:t>ni </a:t>
            </a:r>
            <a:r>
              <a:rPr lang="hr-HR" dirty="0"/>
              <a:t>kvadrati </a:t>
            </a:r>
            <a:r>
              <a:rPr lang="hr-HR" dirty="0" smtClean="0"/>
              <a:t>su stoljećima </a:t>
            </a:r>
            <a:r>
              <a:rPr lang="hr-HR" dirty="0"/>
              <a:t>zanimali </a:t>
            </a:r>
            <a:r>
              <a:rPr lang="hr-HR" dirty="0" smtClean="0"/>
              <a:t>matematičare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Oni </a:t>
            </a:r>
            <a:r>
              <a:rPr lang="hr-HR" dirty="0"/>
              <a:t>su potomak najstarije poznate misterije brojeva, </a:t>
            </a:r>
            <a:r>
              <a:rPr lang="hr-HR" dirty="0" smtClean="0"/>
              <a:t>legende Lo </a:t>
            </a:r>
            <a:r>
              <a:rPr lang="hr-HR" dirty="0"/>
              <a:t>Shu (Lo-rijeka, </a:t>
            </a:r>
            <a:r>
              <a:rPr lang="hr-HR" dirty="0" smtClean="0"/>
              <a:t>Shu-knjiga).</a:t>
            </a:r>
          </a:p>
          <a:p>
            <a:r>
              <a:rPr lang="hr-HR" dirty="0" smtClean="0"/>
              <a:t> Pronađena </a:t>
            </a:r>
            <a:r>
              <a:rPr lang="hr-HR" dirty="0"/>
              <a:t>je u Kini u knjizi “Yih King” prije </a:t>
            </a:r>
            <a:r>
              <a:rPr lang="hr-HR" dirty="0" smtClean="0"/>
              <a:t>više </a:t>
            </a:r>
            <a:r>
              <a:rPr lang="hr-HR" dirty="0"/>
              <a:t>od 3800 godina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Legenda </a:t>
            </a:r>
            <a:r>
              <a:rPr lang="hr-HR" dirty="0" smtClean="0"/>
              <a:t>ka</a:t>
            </a:r>
            <a:r>
              <a:rPr lang="hr-HR" dirty="0"/>
              <a:t>ž</a:t>
            </a:r>
            <a:r>
              <a:rPr lang="hr-HR" dirty="0" smtClean="0"/>
              <a:t>e </a:t>
            </a:r>
            <a:r>
              <a:rPr lang="hr-HR" dirty="0"/>
              <a:t>da je prije mnogo </a:t>
            </a:r>
            <a:r>
              <a:rPr lang="hr-HR" dirty="0" smtClean="0"/>
              <a:t>stoljeća </a:t>
            </a:r>
            <a:r>
              <a:rPr lang="hr-HR" dirty="0"/>
              <a:t>jedna </a:t>
            </a:r>
            <a:r>
              <a:rPr lang="hr-HR" dirty="0" smtClean="0"/>
              <a:t>kornja</a:t>
            </a:r>
            <a:r>
              <a:rPr lang="hr-HR" dirty="0"/>
              <a:t>č</a:t>
            </a:r>
            <a:r>
              <a:rPr lang="hr-HR" dirty="0" smtClean="0"/>
              <a:t>a iza</a:t>
            </a:r>
            <a:r>
              <a:rPr lang="hr-HR" dirty="0"/>
              <a:t>š</a:t>
            </a:r>
            <a:r>
              <a:rPr lang="hr-HR" dirty="0" smtClean="0"/>
              <a:t>la </a:t>
            </a:r>
            <a:r>
              <a:rPr lang="hr-HR" dirty="0"/>
              <a:t>iz rijeke Huang-He na obalu i na </a:t>
            </a:r>
            <a:r>
              <a:rPr lang="hr-HR" dirty="0" smtClean="0"/>
              <a:t>leđima </a:t>
            </a:r>
            <a:r>
              <a:rPr lang="hr-HR" dirty="0"/>
              <a:t>svog oklopa imala č</a:t>
            </a:r>
            <a:r>
              <a:rPr lang="hr-HR" dirty="0" smtClean="0"/>
              <a:t>udan </a:t>
            </a:r>
            <a:r>
              <a:rPr lang="hr-HR" dirty="0"/>
              <a:t>raspored </a:t>
            </a:r>
            <a:r>
              <a:rPr lang="hr-HR" dirty="0" smtClean="0"/>
              <a:t>točaka.</a:t>
            </a:r>
          </a:p>
          <a:p>
            <a:r>
              <a:rPr lang="hr-HR" dirty="0" smtClean="0"/>
              <a:t> </a:t>
            </a:r>
            <a:r>
              <a:rPr lang="hr-HR" dirty="0"/>
              <a:t>Kada su ga ljudi precrtali, odgonetnuli su </a:t>
            </a:r>
            <a:r>
              <a:rPr lang="hr-HR" dirty="0" smtClean="0"/>
              <a:t>da </a:t>
            </a:r>
            <a:r>
              <a:rPr lang="hr-HR" dirty="0"/>
              <a:t>skup </a:t>
            </a:r>
            <a:r>
              <a:rPr lang="hr-HR" dirty="0" smtClean="0"/>
              <a:t>točaka </a:t>
            </a:r>
            <a:r>
              <a:rPr lang="hr-HR" dirty="0"/>
              <a:t>ima </a:t>
            </a:r>
            <a:r>
              <a:rPr lang="hr-HR" dirty="0" smtClean="0"/>
              <a:t>zna</a:t>
            </a:r>
            <a:r>
              <a:rPr lang="hr-HR" dirty="0"/>
              <a:t>č</a:t>
            </a:r>
            <a:r>
              <a:rPr lang="hr-HR" dirty="0" smtClean="0"/>
              <a:t>enje magi</a:t>
            </a:r>
            <a:r>
              <a:rPr lang="hr-HR" dirty="0"/>
              <a:t>č</a:t>
            </a:r>
            <a:r>
              <a:rPr lang="hr-HR" dirty="0" smtClean="0"/>
              <a:t>nog </a:t>
            </a:r>
            <a:r>
              <a:rPr lang="hr-HR" dirty="0"/>
              <a:t>kvadrata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Taj je kvadrat </a:t>
            </a:r>
            <a:r>
              <a:rPr lang="hr-HR" dirty="0" smtClean="0"/>
              <a:t>sadr</a:t>
            </a:r>
            <a:r>
              <a:rPr lang="hr-HR" dirty="0"/>
              <a:t>ž</a:t>
            </a:r>
            <a:r>
              <a:rPr lang="hr-HR" dirty="0" smtClean="0"/>
              <a:t>avao </a:t>
            </a:r>
            <a:r>
              <a:rPr lang="hr-HR" dirty="0"/>
              <a:t>prvih 9 prirodnih brojeva </a:t>
            </a:r>
            <a:r>
              <a:rPr lang="hr-HR" dirty="0" smtClean="0"/>
              <a:t>raspoređenih </a:t>
            </a:r>
            <a:r>
              <a:rPr lang="hr-HR" dirty="0"/>
              <a:t>tako da je zbroj brojeva u svakom stupcu, u svakom retku i u objema dijagonalama bio jednak </a:t>
            </a:r>
            <a:r>
              <a:rPr lang="hr-HR" dirty="0" smtClean="0"/>
              <a:t>15.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Povijest magičnog kvadrata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381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5093"/>
            <a:ext cx="3236979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	</a:t>
            </a:r>
            <a:endParaRPr lang="hr-HR" dirty="0" smtClean="0"/>
          </a:p>
          <a:p>
            <a:pPr marL="0" indent="0">
              <a:buNone/>
            </a:pPr>
            <a:endParaRPr lang="hr-HR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r-HR" sz="4800" dirty="0" smtClean="0">
                <a:solidFill>
                  <a:schemeClr val="tx1">
                    <a:lumMod val="85000"/>
                  </a:schemeClr>
                </a:solidFill>
                <a:latin typeface="Comic Sans MS" panose="030F0702030302020204" pitchFamily="66" charset="0"/>
              </a:rPr>
              <a:t>Zahvaljujemo na pažnji!!!</a:t>
            </a:r>
            <a:endParaRPr lang="hr-HR" sz="4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5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Tom </a:t>
            </a:r>
            <a:r>
              <a:rPr lang="hr-HR" dirty="0" smtClean="0"/>
              <a:t>neobi</a:t>
            </a:r>
            <a:r>
              <a:rPr lang="hr-HR" dirty="0"/>
              <a:t>č</a:t>
            </a:r>
            <a:r>
              <a:rPr lang="hr-HR" dirty="0" smtClean="0"/>
              <a:t>no </a:t>
            </a:r>
            <a:r>
              <a:rPr lang="hr-HR" dirty="0"/>
              <a:t>lijepom rasporedu brojeva ljudi su pripisivali </a:t>
            </a:r>
            <a:r>
              <a:rPr lang="hr-HR" dirty="0" smtClean="0"/>
              <a:t>magi</a:t>
            </a:r>
            <a:r>
              <a:rPr lang="hr-HR" dirty="0"/>
              <a:t>č</a:t>
            </a:r>
            <a:r>
              <a:rPr lang="hr-HR" dirty="0" smtClean="0"/>
              <a:t>na </a:t>
            </a:r>
            <a:r>
              <a:rPr lang="hr-HR" dirty="0"/>
              <a:t>svojstva</a:t>
            </a:r>
            <a:r>
              <a:rPr lang="hr-HR" dirty="0" smtClean="0"/>
              <a:t>.</a:t>
            </a:r>
          </a:p>
          <a:p>
            <a:r>
              <a:rPr lang="hr-HR" dirty="0" smtClean="0"/>
              <a:t>Egipćani </a:t>
            </a:r>
            <a:r>
              <a:rPr lang="hr-HR" dirty="0"/>
              <a:t>i Indijci </a:t>
            </a:r>
            <a:r>
              <a:rPr lang="hr-HR" dirty="0" smtClean="0"/>
              <a:t>su vjerovali  </a:t>
            </a:r>
            <a:r>
              <a:rPr lang="hr-HR" dirty="0"/>
              <a:t>da ih </a:t>
            </a:r>
            <a:r>
              <a:rPr lang="hr-HR" dirty="0" smtClean="0"/>
              <a:t>magični kvadrat štiti od nesreće,nosili su </a:t>
            </a:r>
            <a:r>
              <a:rPr lang="hr-HR" dirty="0"/>
              <a:t>ga oko vrata, urezivali iznad </a:t>
            </a:r>
            <a:r>
              <a:rPr lang="hr-HR" dirty="0" smtClean="0"/>
              <a:t>kućnih </a:t>
            </a:r>
            <a:r>
              <a:rPr lang="hr-HR" dirty="0"/>
              <a:t>pragova i č</a:t>
            </a:r>
            <a:r>
              <a:rPr lang="hr-HR" dirty="0" smtClean="0"/>
              <a:t>ak </a:t>
            </a:r>
            <a:r>
              <a:rPr lang="hr-HR" dirty="0"/>
              <a:t>ih prepisivali kao lijek protiv bolesti</a:t>
            </a:r>
            <a:r>
              <a:rPr lang="hr-HR" dirty="0" smtClean="0"/>
              <a:t>.</a:t>
            </a:r>
          </a:p>
          <a:p>
            <a:r>
              <a:rPr lang="hr-HR" dirty="0" smtClean="0"/>
              <a:t>Otuda </a:t>
            </a:r>
            <a:r>
              <a:rPr lang="hr-HR" dirty="0"/>
              <a:t>i naziv “</a:t>
            </a:r>
            <a:r>
              <a:rPr lang="hr-HR" dirty="0" smtClean="0"/>
              <a:t>magični”.</a:t>
            </a:r>
          </a:p>
          <a:p>
            <a:endParaRPr lang="hr-HR" dirty="0" smtClean="0"/>
          </a:p>
          <a:p>
            <a:r>
              <a:rPr lang="hr-HR" altLang="sr-Latn-RS" sz="2400" dirty="0" smtClean="0"/>
              <a:t>Povijesno </a:t>
            </a:r>
            <a:r>
              <a:rPr lang="hr-HR" altLang="sr-Latn-RS" sz="2400" dirty="0"/>
              <a:t>pouzdano: poznati od otprilike 4. st. pr. Kr.</a:t>
            </a:r>
          </a:p>
          <a:p>
            <a:r>
              <a:rPr lang="hr-HR" altLang="sr-Latn-RS" sz="2400" dirty="0" smtClean="0"/>
              <a:t>U </a:t>
            </a:r>
            <a:r>
              <a:rPr lang="hr-HR" altLang="sr-Latn-RS" sz="2400" dirty="0"/>
              <a:t>Europi od ca. 1300</a:t>
            </a:r>
            <a:r>
              <a:rPr lang="hr-HR" altLang="sr-Latn-RS" sz="2400" dirty="0" smtClean="0"/>
              <a:t>. </a:t>
            </a:r>
            <a:r>
              <a:rPr lang="hr-HR" altLang="sr-Latn-RS" sz="2400" dirty="0"/>
              <a:t>(Emanuel Moschopolous)</a:t>
            </a:r>
          </a:p>
          <a:p>
            <a:r>
              <a:rPr lang="hr-HR" altLang="sr-Latn-RS" sz="2400" dirty="0" smtClean="0"/>
              <a:t>Renesansa</a:t>
            </a:r>
            <a:r>
              <a:rPr lang="hr-HR" altLang="sr-Latn-RS" sz="2400" dirty="0"/>
              <a:t>: Luca Pacioli, Cornelius Agrippa, Albrecht Dürer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Povijest magičnog kvadrata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28458"/>
            <a:ext cx="1314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28458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Magični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kvadrat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smtClean="0"/>
              <a:t>- kvadratna </a:t>
            </a:r>
            <a:r>
              <a:rPr lang="hr-HR" dirty="0"/>
              <a:t>tablica koja pokazuje određene pravilnosti obzirom na u njoj raspoređene brojeve ili druge objekte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Tradicionalni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magični kvadrat</a:t>
            </a:r>
            <a:r>
              <a:rPr lang="hr-HR" dirty="0"/>
              <a:t>: 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prirodni </a:t>
            </a:r>
            <a:r>
              <a:rPr lang="hr-HR" dirty="0"/>
              <a:t>brojevi </a:t>
            </a:r>
            <a:r>
              <a:rPr lang="hr-HR" dirty="0" smtClean="0"/>
              <a:t>od  </a:t>
            </a:r>
            <a:r>
              <a:rPr lang="hr-HR" dirty="0"/>
              <a:t>1 </a:t>
            </a:r>
            <a:r>
              <a:rPr lang="hr-HR" dirty="0" smtClean="0"/>
              <a:t> do </a:t>
            </a:r>
            <a:r>
              <a:rPr lang="hr-HR" i="1" dirty="0" smtClean="0"/>
              <a:t>n </a:t>
            </a:r>
            <a:r>
              <a:rPr lang="hr-HR" baseline="30000" dirty="0" smtClean="0">
                <a:latin typeface="Comic Sans MS"/>
              </a:rPr>
              <a:t>∙ </a:t>
            </a:r>
            <a:r>
              <a:rPr lang="hr-HR" i="1" dirty="0" smtClean="0">
                <a:latin typeface="Constantia" panose="02030602050306030303" pitchFamily="18" charset="0"/>
              </a:rPr>
              <a:t>n</a:t>
            </a:r>
            <a:r>
              <a:rPr lang="hr-HR" i="1" dirty="0" smtClean="0">
                <a:latin typeface="Comic Sans MS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zbrojevi </a:t>
            </a:r>
            <a:r>
              <a:rPr lang="hr-HR" dirty="0"/>
              <a:t>stupaca, redaka i dvije glavne dijagonale su </a:t>
            </a:r>
            <a:r>
              <a:rPr lang="hr-HR" dirty="0" smtClean="0"/>
              <a:t>jednaki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ostoji za svaki n veći od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najviše srećemo magične kvadrate TREĆEG (3x3) i ČETVRTOG (4x4) reda</a:t>
            </a:r>
          </a:p>
          <a:p>
            <a:pPr marL="0" indent="0">
              <a:buNone/>
            </a:pP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Što je magični kvadrat?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56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hr-HR" dirty="0" smtClean="0"/>
              <a:t>Broj polja u magičnom kvadratu može biti NEPARAN ili PARAN.</a:t>
            </a:r>
          </a:p>
          <a:p>
            <a:r>
              <a:rPr lang="hr-HR" dirty="0" smtClean="0"/>
              <a:t>Suma u svakom retku, stupcu i dijagonali se zove MAGIČNA SUMA ili KARAKTERISTIČNI ZBROJ (Sn):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3x3 =&gt;	S3 = 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4x4 =&gt;	S4 = 34 ...</a:t>
            </a:r>
            <a:endParaRPr lang="hr-HR" dirty="0"/>
          </a:p>
          <a:p>
            <a:pPr marL="365760" lvl="1" indent="0">
              <a:buNone/>
            </a:pPr>
            <a:r>
              <a:rPr lang="hr-HR" dirty="0" smtClean="0"/>
              <a:t>3x3 – upisuje se 9 brojeva</a:t>
            </a:r>
          </a:p>
          <a:p>
            <a:pPr marL="365760" lvl="1" indent="0">
              <a:buNone/>
            </a:pPr>
            <a:r>
              <a:rPr lang="hr-HR" dirty="0" smtClean="0"/>
              <a:t>4x4 – upisuje se 16 brojeva</a:t>
            </a:r>
          </a:p>
          <a:p>
            <a:pPr marL="365760" lvl="1" indent="0">
              <a:buNone/>
            </a:pPr>
            <a:r>
              <a:rPr lang="hr-HR" dirty="0" smtClean="0"/>
              <a:t>5x5 – upisuje se 25 brojeva...</a:t>
            </a:r>
          </a:p>
          <a:p>
            <a:pPr marL="365760" lvl="1" indent="0">
              <a:buNone/>
            </a:pPr>
            <a:r>
              <a:rPr lang="hr-HR" dirty="0" smtClean="0"/>
              <a:t>nxn – upisuje se n </a:t>
            </a:r>
            <a:r>
              <a:rPr lang="hr-HR" dirty="0" smtClean="0">
                <a:latin typeface="Comic Sans MS"/>
              </a:rPr>
              <a:t>∙</a:t>
            </a:r>
            <a:r>
              <a:rPr lang="hr-HR" dirty="0" smtClean="0"/>
              <a:t> n brojeva</a:t>
            </a:r>
          </a:p>
          <a:p>
            <a:pPr marL="365760" lvl="1" indent="0">
              <a:buNone/>
            </a:pPr>
            <a:endParaRPr lang="hr-HR" dirty="0"/>
          </a:p>
          <a:p>
            <a:pPr marL="365760" lvl="1" indent="0"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Što je magični kvadrat? </a:t>
            </a:r>
          </a:p>
        </p:txBody>
      </p:sp>
    </p:spTree>
    <p:extLst>
      <p:ext uri="{BB962C8B-B14F-4D97-AF65-F5344CB8AC3E}">
        <p14:creationId xmlns:p14="http://schemas.microsoft.com/office/powerpoint/2010/main" val="33948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 kvadrat 5x5 upiši brojeve od 1 do 25 tako da je S5=65.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   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1814"/>
              </p:ext>
            </p:extLst>
          </p:nvPr>
        </p:nvGraphicFramePr>
        <p:xfrm>
          <a:off x="2483768" y="2996952"/>
          <a:ext cx="30963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6"/>
                <a:gridCol w="648072"/>
                <a:gridCol w="648072"/>
                <a:gridCol w="648072"/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5892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R</a:t>
            </a:r>
            <a:r>
              <a:rPr lang="hr-HR" dirty="0" smtClean="0"/>
              <a:t>ješavali smo magične kvadrate na pametnoj ploči...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8" y="1524000"/>
            <a:ext cx="4673219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66658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5144"/>
            <a:ext cx="4464706" cy="250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384376" cy="60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Radili smo u grupama...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8" y="1524000"/>
            <a:ext cx="5149702" cy="289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6696744" cy="37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32856"/>
            <a:ext cx="679407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5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528</TotalTime>
  <Words>812</Words>
  <Application>Microsoft Office PowerPoint</Application>
  <PresentationFormat>On-screen Show (4:3)</PresentationFormat>
  <Paragraphs>261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Projektni dan: Mozganjem do zdravlja - magični kvadrati</vt:lpstr>
      <vt:lpstr>Povijest magičnog kvadrata</vt:lpstr>
      <vt:lpstr>Povijest magičnog kvadrata</vt:lpstr>
      <vt:lpstr>Što je magični kvadrat?  </vt:lpstr>
      <vt:lpstr>Što je magični kvadrat? </vt:lpstr>
      <vt:lpstr>Zadatak    </vt:lpstr>
      <vt:lpstr>Rješavali smo magične kvadrate na pametnoj ploči...</vt:lpstr>
      <vt:lpstr>PowerPoint Presentation</vt:lpstr>
      <vt:lpstr>Radili smo u grupama...</vt:lpstr>
      <vt:lpstr>Neki su zadaci bili lagani...</vt:lpstr>
      <vt:lpstr>PowerPoint Presentation</vt:lpstr>
      <vt:lpstr>Neki su zadaci posuđeni sa natjecanja...</vt:lpstr>
      <vt:lpstr>A neki su bili teži...</vt:lpstr>
      <vt:lpstr>A sada,  srodni sadržaji...</vt:lpstr>
      <vt:lpstr>Rješavali smo zadatke tipa: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Magični kvadrati i srodni sadržaji</dc:title>
  <dc:creator>tiho</dc:creator>
  <cp:lastModifiedBy>Marica Brzica</cp:lastModifiedBy>
  <cp:revision>122</cp:revision>
  <dcterms:created xsi:type="dcterms:W3CDTF">2017-02-05T15:37:24Z</dcterms:created>
  <dcterms:modified xsi:type="dcterms:W3CDTF">2017-04-07T08:50:54Z</dcterms:modified>
</cp:coreProperties>
</file>